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665" r:id="rId3"/>
    <p:sldId id="281" r:id="rId4"/>
    <p:sldId id="551" r:id="rId5"/>
    <p:sldId id="552" r:id="rId6"/>
    <p:sldId id="557" r:id="rId7"/>
    <p:sldId id="558" r:id="rId8"/>
    <p:sldId id="561" r:id="rId9"/>
    <p:sldId id="584" r:id="rId10"/>
    <p:sldId id="589" r:id="rId11"/>
    <p:sldId id="590" r:id="rId12"/>
    <p:sldId id="591" r:id="rId13"/>
    <p:sldId id="592" r:id="rId14"/>
    <p:sldId id="593" r:id="rId15"/>
    <p:sldId id="539" r:id="rId16"/>
    <p:sldId id="594" r:id="rId17"/>
    <p:sldId id="597" r:id="rId18"/>
    <p:sldId id="596" r:id="rId19"/>
    <p:sldId id="595" r:id="rId20"/>
    <p:sldId id="599" r:id="rId21"/>
    <p:sldId id="598" r:id="rId22"/>
    <p:sldId id="600" r:id="rId23"/>
    <p:sldId id="603" r:id="rId24"/>
    <p:sldId id="604" r:id="rId25"/>
    <p:sldId id="602" r:id="rId26"/>
    <p:sldId id="605" r:id="rId27"/>
    <p:sldId id="606" r:id="rId28"/>
    <p:sldId id="607" r:id="rId29"/>
    <p:sldId id="609" r:id="rId30"/>
    <p:sldId id="608" r:id="rId31"/>
    <p:sldId id="610" r:id="rId32"/>
    <p:sldId id="611" r:id="rId33"/>
    <p:sldId id="612" r:id="rId34"/>
    <p:sldId id="613" r:id="rId35"/>
    <p:sldId id="614" r:id="rId36"/>
    <p:sldId id="666" r:id="rId37"/>
    <p:sldId id="664" r:id="rId38"/>
    <p:sldId id="54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7FD1F-CDB0-8D4D-996C-E42E1E6C044A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E89E8-BB4F-AA4D-A78F-FD61AEE23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02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F68404-5179-45AE-9676-89B7A9EEA7E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0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1FD7F7-1920-4805-BDF5-F51AE1E0D4E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Q: How does this transform the image?  A: It gets inverted</a:t>
            </a:r>
          </a:p>
        </p:txBody>
      </p:sp>
    </p:spTree>
    <p:extLst>
      <p:ext uri="{BB962C8B-B14F-4D97-AF65-F5344CB8AC3E}">
        <p14:creationId xmlns:p14="http://schemas.microsoft.com/office/powerpoint/2010/main" val="462024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463FD3-32D0-4831-B3C1-2BB6345EABED}" type="slidenum">
              <a:rPr 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923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How many known points are needed to estimate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46EC19-1308-44AF-BA44-14ED6A902D1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29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D3F6E4-09A9-4A71-B54A-B2CD7276892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69050" cy="3582988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r>
              <a:rPr lang="en-US" dirty="0" err="1"/>
              <a:t>Chakrabarti</a:t>
            </a:r>
            <a:r>
              <a:rPr lang="en-US" dirty="0"/>
              <a:t>, </a:t>
            </a:r>
            <a:r>
              <a:rPr lang="en-US" dirty="0" err="1"/>
              <a:t>Scharstein</a:t>
            </a:r>
            <a:r>
              <a:rPr lang="en-US" dirty="0"/>
              <a:t>, and </a:t>
            </a:r>
            <a:r>
              <a:rPr lang="en-US" dirty="0" err="1"/>
              <a:t>Zickler</a:t>
            </a:r>
            <a:r>
              <a:rPr lang="en-US" baseline="0" dirty="0"/>
              <a:t> (BMVC 2009) on the remapping process: </a:t>
            </a:r>
          </a:p>
          <a:p>
            <a:pPr eaLnBrk="1" hangingPunct="1"/>
            <a:r>
              <a:rPr lang="en-US" baseline="0" dirty="0"/>
              <a:t>“the camera modiﬁes the </a:t>
            </a:r>
            <a:r>
              <a:rPr lang="en-US" baseline="0" dirty="0" err="1"/>
              <a:t>tristimulus</a:t>
            </a:r>
            <a:r>
              <a:rPr lang="en-US" baseline="0" dirty="0"/>
              <a:t> values so that they ﬁt</a:t>
            </a:r>
          </a:p>
          <a:p>
            <a:pPr eaLnBrk="1" hangingPunct="1"/>
            <a:r>
              <a:rPr lang="en-US" baseline="0" dirty="0"/>
              <a:t>within the limited gamut and dynamic range of the output color space, and it does so in a way</a:t>
            </a:r>
          </a:p>
          <a:p>
            <a:pPr eaLnBrk="1" hangingPunct="1"/>
            <a:r>
              <a:rPr lang="en-US" baseline="0" dirty="0"/>
              <a:t>that is most visually pleasing (as opposed to most accurate). Referred to as color rendering,</a:t>
            </a:r>
          </a:p>
          <a:p>
            <a:pPr eaLnBrk="1" hangingPunct="1"/>
            <a:r>
              <a:rPr lang="en-US" baseline="0" dirty="0"/>
              <a:t>this is a proprietary art that may include luminance histogram analysis, corrections to hue</a:t>
            </a:r>
          </a:p>
          <a:p>
            <a:pPr eaLnBrk="1" hangingPunct="1"/>
            <a:r>
              <a:rPr lang="en-US" baseline="0" dirty="0"/>
              <a:t>and saturation, and even local corrections for things such as skin tones. In most cases,</a:t>
            </a:r>
          </a:p>
          <a:p>
            <a:pPr eaLnBrk="1" hangingPunct="1"/>
            <a:r>
              <a:rPr lang="en-US" baseline="0" dirty="0"/>
              <a:t>this nonlinear color rendering process is scene-dependent and is not a ﬁxed property of a</a:t>
            </a:r>
          </a:p>
          <a:p>
            <a:pPr eaLnBrk="1" hangingPunct="1"/>
            <a:r>
              <a:rPr lang="en-US" baseline="0" dirty="0"/>
              <a:t>camera.”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23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4F78B-0B25-C247-8B03-89AD9B828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0D0FF-B6C5-114A-A225-75D72625D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E2ECF-2736-9445-9DDD-3D64C040E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C2FE-3E9B-8846-BE83-C783500DAF42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BF121-22BB-974B-8842-6B9DA264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3757C-2836-2049-A23B-8EA703E4C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EFE0-4B71-8B41-9D16-DEF3CEA3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8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BEE66-083F-FE4E-A33C-A2B389CFB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8C161-BB47-AD4B-BCAE-EF32F56F2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FE655-EAD3-3B46-9971-7D82127C0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C2FE-3E9B-8846-BE83-C783500DAF42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145D7-403F-4F45-AF97-7C0CF907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B8874-2E5A-F041-8EEE-3AF7A0154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EFE0-4B71-8B41-9D16-DEF3CEA3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8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EE58E-855A-F34A-80E2-C0D5738502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B20FE1-42BA-9E4A-9BD4-EBD8B75CF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056A3-D73D-EF46-9ABB-F9CD28940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C2FE-3E9B-8846-BE83-C783500DAF42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DAE9F-E82D-FC42-8679-EF0D67FC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60EBC-AB70-E144-89C5-3E402858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EFE0-4B71-8B41-9D16-DEF3CEA3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40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F3477-AF3D-B241-BF07-0763283C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8634B-F218-C64C-B03D-D5322E961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24CDF-4D22-1643-8A84-1CED7508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C2FE-3E9B-8846-BE83-C783500DAF42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B60EA-5FA1-6D43-862F-A36211F02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4A41F-75BF-BC42-B927-E376543F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EFE0-4B71-8B41-9D16-DEF3CEA3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1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037F-C857-F347-9775-5CCADEE6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3DE67-9F8B-A940-AAD8-444C1B972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A1D55-6180-4741-9DBF-98995BB53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C2FE-3E9B-8846-BE83-C783500DAF42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E8C6C-6977-3D47-AC96-C767F27AA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075DE-693A-8D4C-9CCF-BED4BC7E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EFE0-4B71-8B41-9D16-DEF3CEA3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9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F0F8D-160A-994A-8BEA-E329FDB6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F278-EA9D-4F4F-9D3C-4F9E78BC6B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34A23-E856-7F48-B6B5-E3E49CD94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663B6-5C83-AF49-94B4-CE54C8A4B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C2FE-3E9B-8846-BE83-C783500DAF42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EDF5E-467C-BC46-9782-B835AEF10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B8EB8-015C-0C44-BC5A-2F5C5892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EFE0-4B71-8B41-9D16-DEF3CEA3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8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92AA-256F-E84D-A3BC-997D7ABD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5AEF0-1159-C04B-BD5F-7127640D4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39B065-6151-D340-B8F7-E3DBF357B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BC6020-A53E-0442-A27B-3FABC9B325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C1E1E9-AB51-CF40-B72A-AF34330F6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370C88-7274-F749-AA54-FB80B16B9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C2FE-3E9B-8846-BE83-C783500DAF42}" type="datetimeFigureOut">
              <a:rPr lang="en-US" smtClean="0"/>
              <a:t>9/9/20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BB19CD-EBB0-2347-8511-AFA5A5F1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553411-26AC-B44E-A7BA-B927111DD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EFE0-4B71-8B41-9D16-DEF3CEA3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0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5163-9945-7249-8E76-43F26D6E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84977-7A24-DC4C-BACA-7F60B1966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C2FE-3E9B-8846-BE83-C783500DAF42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973BE7-D996-1A44-A4BF-588B22F44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F79814-E4C0-A047-B02D-6F52A1F5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EFE0-4B71-8B41-9D16-DEF3CEA3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71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44E66-C0F8-E24F-B979-3F6CD640D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C2FE-3E9B-8846-BE83-C783500DAF42}" type="datetimeFigureOut">
              <a:rPr lang="en-US" smtClean="0"/>
              <a:t>9/9/20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19928-168A-A341-BAB5-F82ABC3A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A0C3B-B24F-DC4B-9CC7-5888D69A3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EFE0-4B71-8B41-9D16-DEF3CEA3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59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DCE09-7D4F-0A47-98E9-BE954D101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EFD90-23B8-AC4D-9322-443982DEE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C74F2-FCE2-304F-990E-FAEF54F40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5E60A-EDDE-6C47-9546-79314C90A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C2FE-3E9B-8846-BE83-C783500DAF42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77C5D-78B6-1B44-8DFA-EF8272AE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1538A-6976-0648-B149-C24F6008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EFE0-4B71-8B41-9D16-DEF3CEA3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4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A3159-7F66-624B-9D94-CD15111CC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B1E105-2C9B-FA42-87E3-7E6090ED47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9E275-94AD-414E-85EB-56E8F4369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AA9A8-9226-904B-A403-854270F9B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C2FE-3E9B-8846-BE83-C783500DAF42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20020-5863-BA41-9F64-56C701F6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41BA6-1617-BE4A-9D6A-1598A1DC1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EFE0-4B71-8B41-9D16-DEF3CEA3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9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DE603B-80DA-B843-9995-9F819F7E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AE0A7-0584-B643-8833-8B2BC2C0D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8BD79-2FE5-C64D-87E9-4E2E33E29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4C2FE-3E9B-8846-BE83-C783500DAF42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43644-9FE5-3D49-B2D1-06C12F6AA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5D434-2BC6-E84A-B4AB-57C187423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EEFE0-4B71-8B41-9D16-DEF3CEA3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25.png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jp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2.jp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0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://www.debevec.org/Research/HDR/" TargetMode="External"/><Relationship Id="rId11" Type="http://schemas.openxmlformats.org/officeDocument/2006/relationships/oleObject" Target="../embeddings/oleObject9.bin"/><Relationship Id="rId5" Type="http://schemas.openxmlformats.org/officeDocument/2006/relationships/image" Target="../media/image102.png"/><Relationship Id="rId10" Type="http://schemas.openxmlformats.org/officeDocument/2006/relationships/image" Target="../media/image99.wmf"/><Relationship Id="rId4" Type="http://schemas.openxmlformats.org/officeDocument/2006/relationships/image" Target="../media/image101.png"/><Relationship Id="rId9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B6EF-88D0-AA49-92FA-C8DCF044C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 – Camera Basic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2F733-AE5A-B747-B24B-DBD82A9DDF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</a:t>
            </a:r>
            <a:r>
              <a:rPr lang="en-US" dirty="0" err="1"/>
              <a:t>Peihao</a:t>
            </a:r>
            <a:r>
              <a:rPr lang="en-US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1652822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Intrinsic Parameters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13840"/>
            <a:ext cx="9143999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08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Point at normalized image plan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1" y="1752600"/>
            <a:ext cx="5528199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45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18"/>
            <a:ext cx="10515600" cy="1325563"/>
          </a:xfrm>
        </p:spPr>
        <p:txBody>
          <a:bodyPr/>
          <a:lstStyle/>
          <a:p>
            <a:r>
              <a:rPr lang="en-US" altLang="zh-CN" dirty="0"/>
              <a:t>Intrinsic Parameters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914400"/>
            <a:ext cx="9144000" cy="5257800"/>
          </a:xfrm>
        </p:spPr>
        <p:txBody>
          <a:bodyPr/>
          <a:lstStyle/>
          <a:p>
            <a:pPr marL="457200" indent="-457200"/>
            <a:r>
              <a:rPr lang="en-US" altLang="zh-CN" dirty="0"/>
              <a:t>The coordinates (x, y) of the image point p are expressed in pixel units ( not meters). </a:t>
            </a:r>
          </a:p>
          <a:p>
            <a:pPr marL="457200" indent="-457200"/>
            <a:r>
              <a:rPr lang="en-US" altLang="zh-CN" dirty="0"/>
              <a:t>Pixels may be rectangular instead of square(skewed).</a:t>
            </a:r>
          </a:p>
          <a:p>
            <a:pPr marL="457200" indent="-457200"/>
            <a:endParaRPr lang="en-US" altLang="zh-CN" dirty="0"/>
          </a:p>
          <a:p>
            <a:pPr marL="0" indent="0"/>
            <a:endParaRPr lang="en-US" altLang="zh-CN" dirty="0"/>
          </a:p>
          <a:p>
            <a:pPr marL="457200" indent="-457200"/>
            <a:r>
              <a:rPr lang="en-US" altLang="zh-CN" dirty="0"/>
              <a:t>The center of the CCD matrix usually does not coincide with the image center c</a:t>
            </a:r>
            <a:r>
              <a:rPr lang="en-US" altLang="zh-CN" baseline="-25000" dirty="0"/>
              <a:t>0</a:t>
            </a:r>
          </a:p>
          <a:p>
            <a:pPr marL="457200" indent="-457200"/>
            <a:endParaRPr lang="en-US" altLang="zh-CN" baseline="-25000" dirty="0"/>
          </a:p>
          <a:p>
            <a:pPr marL="457200" indent="-457200"/>
            <a:endParaRPr lang="en-US" altLang="zh-CN" baseline="-25000" dirty="0"/>
          </a:p>
          <a:p>
            <a:pPr marL="457200" indent="-457200"/>
            <a:r>
              <a:rPr lang="en-US" altLang="zh-CN" dirty="0"/>
              <a:t>Due to manufacturing error, the angle between two image axes is not 90 degrees. </a:t>
            </a:r>
            <a:endParaRPr lang="zh-CN" altLang="en-US" dirty="0"/>
          </a:p>
          <a:p>
            <a:pPr marL="457200" indent="-457200"/>
            <a:endParaRPr lang="zh-CN" altLang="en-US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362201"/>
            <a:ext cx="2057400" cy="1035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77" y="2584055"/>
            <a:ext cx="3183339" cy="342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4042"/>
          <a:stretch/>
        </p:blipFill>
        <p:spPr>
          <a:xfrm>
            <a:off x="4302252" y="4286393"/>
            <a:ext cx="2514600" cy="780907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627626" y="5924545"/>
            <a:ext cx="3009900" cy="1004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8417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Intrinsic Parameters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Putting all equations together, we get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Here     is called (Internal) calibration matrix of the camera. 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Intrinsic parameters: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62" y="2205821"/>
            <a:ext cx="8077200" cy="1516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3789399"/>
            <a:ext cx="304800" cy="211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160" y="4203868"/>
            <a:ext cx="8039462" cy="1211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062" y="5474092"/>
            <a:ext cx="4434467" cy="69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05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Extrinsic Parameters: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Camera coordinate </a:t>
            </a:r>
            <a:r>
              <a:rPr lang="en-US" altLang="zh-CN" dirty="0" err="1"/>
              <a:t>frame:C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World coordinate </a:t>
            </a:r>
            <a:r>
              <a:rPr lang="en-US" altLang="zh-CN" dirty="0" err="1"/>
              <a:t>frame:W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Taking P = </a:t>
            </a:r>
            <a:r>
              <a:rPr lang="en-US" altLang="zh-CN" baseline="30000" dirty="0"/>
              <a:t>W</a:t>
            </a:r>
            <a:r>
              <a:rPr lang="en-US" altLang="zh-CN" dirty="0"/>
              <a:t>P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755649"/>
            <a:ext cx="1600200" cy="518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008" y="3070020"/>
            <a:ext cx="2057940" cy="946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5089476"/>
            <a:ext cx="5041802" cy="10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97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Degrees of freedom</a:t>
            </a:r>
          </a:p>
        </p:txBody>
      </p:sp>
      <p:graphicFrame>
        <p:nvGraphicFramePr>
          <p:cNvPr id="12291" name="Object 7"/>
          <p:cNvGraphicFramePr>
            <a:graphicFrameLocks noChangeAspect="1"/>
          </p:cNvGraphicFramePr>
          <p:nvPr/>
        </p:nvGraphicFramePr>
        <p:xfrm>
          <a:off x="3354388" y="3581400"/>
          <a:ext cx="5353050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Equation" r:id="rId4" imgW="2514600" imgH="914400" progId="Equation.3">
                  <p:embed/>
                </p:oleObj>
              </mc:Choice>
              <mc:Fallback>
                <p:oleObj name="Equation" r:id="rId4" imgW="2514600" imgH="914400" progId="Equation.3">
                  <p:embed/>
                  <p:pic>
                    <p:nvPicPr>
                      <p:cNvPr id="1229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4388" y="3581400"/>
                        <a:ext cx="5353050" cy="194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Arrow 8"/>
          <p:cNvSpPr/>
          <p:nvPr/>
        </p:nvSpPr>
        <p:spPr>
          <a:xfrm rot="5400000">
            <a:off x="5855414" y="30480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94" name="TextBox 5"/>
          <p:cNvSpPr txBox="1">
            <a:spLocks noChangeArrowheads="1"/>
          </p:cNvSpPr>
          <p:nvPr/>
        </p:nvSpPr>
        <p:spPr bwMode="auto">
          <a:xfrm>
            <a:off x="4800600" y="34290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12295" name="TextBox 6"/>
          <p:cNvSpPr txBox="1">
            <a:spLocks noChangeArrowheads="1"/>
          </p:cNvSpPr>
          <p:nvPr/>
        </p:nvSpPr>
        <p:spPr bwMode="auto">
          <a:xfrm>
            <a:off x="6781800" y="34290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6</a:t>
            </a: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4839494" y="2168160"/>
          <a:ext cx="281781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" name="Equation" r:id="rId6" imgW="901440" imgH="215640" progId="Equation.3">
                  <p:embed/>
                </p:oleObj>
              </mc:Choice>
              <mc:Fallback>
                <p:oleObj name="Equation" r:id="rId6" imgW="901440" imgH="215640" progId="Equation.3">
                  <p:embed/>
                  <p:pic>
                    <p:nvPicPr>
                      <p:cNvPr id="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9494" y="2168160"/>
                        <a:ext cx="2817813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auto">
          <a:xfrm>
            <a:off x="4815522" y="2288016"/>
            <a:ext cx="452438" cy="674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i="1" dirty="0">
                <a:latin typeface="Arial" charset="0"/>
                <a:cs typeface="Arial" charset="0"/>
              </a:rPr>
              <a:t>p</a:t>
            </a:r>
            <a:endParaRPr lang="zh-CN" altLang="en-US" sz="2400" b="1" i="1" dirty="0">
              <a:latin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204868" y="2255472"/>
            <a:ext cx="452438" cy="674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latin typeface="Arial" charset="0"/>
                <a:cs typeface="Arial" charset="0"/>
              </a:rPr>
              <a:t>P</a:t>
            </a:r>
            <a:endParaRPr lang="zh-CN" altLang="en-US" sz="3200" b="1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144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2861E-3AEC-8E4C-9B04-915290C25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Vanishing points in Pinhole</a:t>
            </a:r>
            <a:endParaRPr lang="en-US" dirty="0"/>
          </a:p>
        </p:txBody>
      </p:sp>
      <p:pic>
        <p:nvPicPr>
          <p:cNvPr id="5" name="Picture 5" descr="2ptBldg">
            <a:extLst>
              <a:ext uri="{FF2B5EF4-FFF2-40B4-BE49-F238E27FC236}">
                <a16:creationId xmlns:a16="http://schemas.microsoft.com/office/drawing/2014/main" id="{E9641C0B-DAE0-0D4A-8372-48971E678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702" y="1744662"/>
            <a:ext cx="51054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ne 7">
            <a:extLst>
              <a:ext uri="{FF2B5EF4-FFF2-40B4-BE49-F238E27FC236}">
                <a16:creationId xmlns:a16="http://schemas.microsoft.com/office/drawing/2014/main" id="{1C725DC8-0CCE-DF4D-BC49-3761EE7168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0002" y="2384425"/>
            <a:ext cx="4740275" cy="1168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id="{59E76221-5D25-1C4A-92DF-83C296C59F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52940" y="2379662"/>
            <a:ext cx="3219450" cy="11160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0E25B7E2-E858-9341-822C-2EA3B31AB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4452" y="3484562"/>
            <a:ext cx="8810625" cy="79375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79A2B06D-A3AC-884B-AB56-684A65F712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7227" y="3479800"/>
            <a:ext cx="3683000" cy="3508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2">
            <a:extLst>
              <a:ext uri="{FF2B5EF4-FFF2-40B4-BE49-F238E27FC236}">
                <a16:creationId xmlns:a16="http://schemas.microsoft.com/office/drawing/2014/main" id="{2EB2991E-78BF-164A-8585-FDBBFD3FA5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15302" y="3567112"/>
            <a:ext cx="4244975" cy="2524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Oval 13">
            <a:extLst>
              <a:ext uri="{FF2B5EF4-FFF2-40B4-BE49-F238E27FC236}">
                <a16:creationId xmlns:a16="http://schemas.microsoft.com/office/drawing/2014/main" id="{09B6218C-D9E6-E647-A253-A1FA7D496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477" y="3446462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8AAFCFE0-413F-744F-B267-46F8A7B53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252" y="3508375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5">
            <a:extLst>
              <a:ext uri="{FF2B5EF4-FFF2-40B4-BE49-F238E27FC236}">
                <a16:creationId xmlns:a16="http://schemas.microsoft.com/office/drawing/2014/main" id="{85225EFB-0E35-2640-A67B-C142D7D80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3527" y="3073400"/>
            <a:ext cx="604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VPL</a:t>
            </a:r>
          </a:p>
        </p:txBody>
      </p:sp>
      <p:sp>
        <p:nvSpPr>
          <p:cNvPr id="14" name="Text Box 16">
            <a:extLst>
              <a:ext uri="{FF2B5EF4-FFF2-40B4-BE49-F238E27FC236}">
                <a16:creationId xmlns:a16="http://schemas.microsoft.com/office/drawing/2014/main" id="{E581A24D-5A13-504F-B1C2-8A3524548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0240" y="3111500"/>
            <a:ext cx="636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VPR</a:t>
            </a:r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44161686-8D23-E540-BF85-A3DC7071C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0152" y="3090862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00FF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H</a:t>
            </a:r>
          </a:p>
        </p:txBody>
      </p:sp>
      <p:graphicFrame>
        <p:nvGraphicFramePr>
          <p:cNvPr id="17" name="Object 24">
            <a:extLst>
              <a:ext uri="{FF2B5EF4-FFF2-40B4-BE49-F238E27FC236}">
                <a16:creationId xmlns:a16="http://schemas.microsoft.com/office/drawing/2014/main" id="{A7298BB0-6AE6-2E49-97DF-9749FA6687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262700"/>
              </p:ext>
            </p:extLst>
          </p:nvPr>
        </p:nvGraphicFramePr>
        <p:xfrm>
          <a:off x="3067302" y="4487862"/>
          <a:ext cx="2719388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0" name="Equation" r:id="rId4" imgW="31013400" imgH="20485100" progId="Equation.3">
                  <p:embed/>
                </p:oleObj>
              </mc:Choice>
              <mc:Fallback>
                <p:oleObj name="Equation" r:id="rId4" imgW="31013400" imgH="20485100" progId="Equation.3">
                  <p:embed/>
                  <p:pic>
                    <p:nvPicPr>
                      <p:cNvPr id="137240" name="Object 24">
                        <a:extLst>
                          <a:ext uri="{FF2B5EF4-FFF2-40B4-BE49-F238E27FC236}">
                            <a16:creationId xmlns:a16="http://schemas.microsoft.com/office/drawing/2014/main" id="{356F59D0-8DF5-C542-AC06-9A08EE7A46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302" y="4487862"/>
                        <a:ext cx="2719388" cy="151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5">
            <a:extLst>
              <a:ext uri="{FF2B5EF4-FFF2-40B4-BE49-F238E27FC236}">
                <a16:creationId xmlns:a16="http://schemas.microsoft.com/office/drawing/2014/main" id="{61C9B540-1F31-6F44-B2C9-5CEFFFE304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759089"/>
              </p:ext>
            </p:extLst>
          </p:nvPr>
        </p:nvGraphicFramePr>
        <p:xfrm>
          <a:off x="8385427" y="4586287"/>
          <a:ext cx="1206500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1" name="Equation" r:id="rId6" imgW="13754100" imgH="20485100" progId="Equation.3">
                  <p:embed/>
                </p:oleObj>
              </mc:Choice>
              <mc:Fallback>
                <p:oleObj name="Equation" r:id="rId6" imgW="13754100" imgH="20485100" progId="Equation.3">
                  <p:embed/>
                  <p:pic>
                    <p:nvPicPr>
                      <p:cNvPr id="137241" name="Object 25">
                        <a:extLst>
                          <a:ext uri="{FF2B5EF4-FFF2-40B4-BE49-F238E27FC236}">
                            <a16:creationId xmlns:a16="http://schemas.microsoft.com/office/drawing/2014/main" id="{EDB50F85-DE80-DF4D-A6F1-94285763CD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5427" y="4586287"/>
                        <a:ext cx="1206500" cy="151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6">
            <a:extLst>
              <a:ext uri="{FF2B5EF4-FFF2-40B4-BE49-F238E27FC236}">
                <a16:creationId xmlns:a16="http://schemas.microsoft.com/office/drawing/2014/main" id="{A5B5D4B0-623D-0F47-811A-FA8CC2567E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587114"/>
              </p:ext>
            </p:extLst>
          </p:nvPr>
        </p:nvGraphicFramePr>
        <p:xfrm>
          <a:off x="6607427" y="5160962"/>
          <a:ext cx="847725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2" name="Equation" r:id="rId8" imgW="9652000" imgH="3505200" progId="Equation.3">
                  <p:embed/>
                </p:oleObj>
              </mc:Choice>
              <mc:Fallback>
                <p:oleObj name="Equation" r:id="rId8" imgW="9652000" imgH="3505200" progId="Equation.3">
                  <p:embed/>
                  <p:pic>
                    <p:nvPicPr>
                      <p:cNvPr id="137242" name="Object 26">
                        <a:extLst>
                          <a:ext uri="{FF2B5EF4-FFF2-40B4-BE49-F238E27FC236}">
                            <a16:creationId xmlns:a16="http://schemas.microsoft.com/office/drawing/2014/main" id="{32F56CBB-94D8-A147-8454-13CB7DB4B4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7427" y="5160962"/>
                        <a:ext cx="847725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902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DCFB-63D7-024A-95BF-729C7B94A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90E55-D042-A041-ABFA-6E7E78209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78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60C06-DEA2-474F-A3A6-1F5A8CFD7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pc="90" dirty="0"/>
              <a:t>Cameras </a:t>
            </a:r>
            <a:r>
              <a:rPr lang="en-US" spc="145" dirty="0"/>
              <a:t>and </a:t>
            </a:r>
            <a:r>
              <a:rPr lang="en-US" spc="105" dirty="0"/>
              <a:t>their</a:t>
            </a:r>
            <a:r>
              <a:rPr lang="en-US" spc="-310" dirty="0"/>
              <a:t> </a:t>
            </a:r>
            <a:r>
              <a:rPr lang="en-US" spc="15" dirty="0"/>
              <a:t>lenses</a:t>
            </a:r>
            <a:endParaRPr lang="en-US" dirty="0"/>
          </a:p>
        </p:txBody>
      </p:sp>
      <p:pic>
        <p:nvPicPr>
          <p:cNvPr id="9" name="object 10">
            <a:extLst>
              <a:ext uri="{FF2B5EF4-FFF2-40B4-BE49-F238E27FC236}">
                <a16:creationId xmlns:a16="http://schemas.microsoft.com/office/drawing/2014/main" id="{A7AD3754-EC01-4E4C-970E-4FDDC82E903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5436" y="1690688"/>
            <a:ext cx="4216400" cy="3695700"/>
          </a:xfrm>
          <a:prstGeom prst="rect">
            <a:avLst/>
          </a:prstGeom>
        </p:spPr>
      </p:pic>
      <p:pic>
        <p:nvPicPr>
          <p:cNvPr id="10" name="object 11">
            <a:extLst>
              <a:ext uri="{FF2B5EF4-FFF2-40B4-BE49-F238E27FC236}">
                <a16:creationId xmlns:a16="http://schemas.microsoft.com/office/drawing/2014/main" id="{1EFDDFF3-3C65-A942-87CE-0060EC51755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8936" y="1741488"/>
            <a:ext cx="4013200" cy="3505200"/>
          </a:xfrm>
          <a:prstGeom prst="rect">
            <a:avLst/>
          </a:prstGeom>
        </p:spPr>
      </p:pic>
      <p:sp>
        <p:nvSpPr>
          <p:cNvPr id="12" name="object 13">
            <a:extLst>
              <a:ext uri="{FF2B5EF4-FFF2-40B4-BE49-F238E27FC236}">
                <a16:creationId xmlns:a16="http://schemas.microsoft.com/office/drawing/2014/main" id="{6150A9A6-4DE1-C444-869B-F7809A27F088}"/>
              </a:ext>
            </a:extLst>
          </p:cNvPr>
          <p:cNvSpPr txBox="1"/>
          <p:nvPr/>
        </p:nvSpPr>
        <p:spPr>
          <a:xfrm>
            <a:off x="1244546" y="5287154"/>
            <a:ext cx="399859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60"/>
              </a:lnSpc>
              <a:spcBef>
                <a:spcPts val="100"/>
              </a:spcBef>
            </a:pPr>
            <a:r>
              <a:rPr sz="2850" spc="15" dirty="0">
                <a:solidFill>
                  <a:srgbClr val="3D3E3F"/>
                </a:solidFill>
                <a:latin typeface="Times New Roman"/>
                <a:cs typeface="Times New Roman"/>
              </a:rPr>
              <a:t>digital </a:t>
            </a:r>
            <a:r>
              <a:rPr sz="2850" spc="-10" dirty="0">
                <a:solidFill>
                  <a:srgbClr val="3D3E3F"/>
                </a:solidFill>
                <a:latin typeface="Times New Roman"/>
                <a:cs typeface="Times New Roman"/>
              </a:rPr>
              <a:t>still </a:t>
            </a:r>
            <a:r>
              <a:rPr sz="2850" spc="45" dirty="0">
                <a:solidFill>
                  <a:srgbClr val="3D3E3F"/>
                </a:solidFill>
                <a:latin typeface="Times New Roman"/>
                <a:cs typeface="Times New Roman"/>
              </a:rPr>
              <a:t>camera</a:t>
            </a:r>
            <a:r>
              <a:rPr sz="2850" spc="-65" dirty="0">
                <a:solidFill>
                  <a:srgbClr val="3D3E3F"/>
                </a:solidFill>
                <a:latin typeface="Times New Roman"/>
                <a:cs typeface="Times New Roman"/>
              </a:rPr>
              <a:t> </a:t>
            </a:r>
            <a:r>
              <a:rPr sz="2850" spc="140" dirty="0">
                <a:solidFill>
                  <a:srgbClr val="3D3E3F"/>
                </a:solidFill>
                <a:latin typeface="Times New Roman"/>
                <a:cs typeface="Times New Roman"/>
              </a:rPr>
              <a:t>(DSC),</a:t>
            </a:r>
            <a:endParaRPr sz="2850">
              <a:latin typeface="Times New Roman"/>
              <a:cs typeface="Times New Roman"/>
            </a:endParaRPr>
          </a:p>
          <a:p>
            <a:pPr marL="542925">
              <a:lnSpc>
                <a:spcPts val="3360"/>
              </a:lnSpc>
            </a:pPr>
            <a:r>
              <a:rPr sz="2850" spc="-15" dirty="0">
                <a:solidFill>
                  <a:srgbClr val="3D3E3F"/>
                </a:solidFill>
                <a:latin typeface="Times New Roman"/>
                <a:cs typeface="Times New Roman"/>
              </a:rPr>
              <a:t>i.e. </a:t>
            </a:r>
            <a:r>
              <a:rPr sz="2850" spc="50" dirty="0">
                <a:solidFill>
                  <a:srgbClr val="3D3E3F"/>
                </a:solidFill>
                <a:latin typeface="Times New Roman"/>
                <a:cs typeface="Times New Roman"/>
              </a:rPr>
              <a:t>point-and-shoot</a:t>
            </a:r>
            <a:endParaRPr sz="2850">
              <a:latin typeface="Times New Roman"/>
              <a:cs typeface="Times New Roman"/>
            </a:endParaRPr>
          </a:p>
        </p:txBody>
      </p:sp>
      <p:pic>
        <p:nvPicPr>
          <p:cNvPr id="17" name="object 7">
            <a:extLst>
              <a:ext uri="{FF2B5EF4-FFF2-40B4-BE49-F238E27FC236}">
                <a16:creationId xmlns:a16="http://schemas.microsoft.com/office/drawing/2014/main" id="{BE392BBB-41AE-204A-8815-2AC13CC9A9D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93380" y="547688"/>
            <a:ext cx="4038600" cy="1993900"/>
          </a:xfrm>
          <a:prstGeom prst="rect">
            <a:avLst/>
          </a:prstGeom>
        </p:spPr>
      </p:pic>
      <p:pic>
        <p:nvPicPr>
          <p:cNvPr id="18" name="object 10">
            <a:extLst>
              <a:ext uri="{FF2B5EF4-FFF2-40B4-BE49-F238E27FC236}">
                <a16:creationId xmlns:a16="http://schemas.microsoft.com/office/drawing/2014/main" id="{CB8B7E85-1A02-6743-85FA-6C2EAE1E12B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04395" y="2541588"/>
            <a:ext cx="3616570" cy="36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24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2BCD-AC3E-7F4D-A2CC-CDFB1D1A5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114" dirty="0"/>
              <a:t>From </a:t>
            </a:r>
            <a:r>
              <a:rPr lang="en-US" spc="-30" dirty="0"/>
              <a:t>Gauss’s </a:t>
            </a:r>
            <a:r>
              <a:rPr lang="en-US" spc="90" dirty="0"/>
              <a:t>ray</a:t>
            </a:r>
            <a:r>
              <a:rPr lang="en-US" spc="-90" dirty="0"/>
              <a:t> </a:t>
            </a:r>
            <a:r>
              <a:rPr lang="en-US" spc="65" dirty="0"/>
              <a:t>construction  to </a:t>
            </a:r>
            <a:r>
              <a:rPr lang="en-US" spc="90" dirty="0"/>
              <a:t>the </a:t>
            </a:r>
            <a:r>
              <a:rPr lang="en-US" spc="65" dirty="0"/>
              <a:t>Gaussian </a:t>
            </a:r>
            <a:r>
              <a:rPr lang="en-US" spc="15" dirty="0"/>
              <a:t>lens</a:t>
            </a:r>
            <a:r>
              <a:rPr lang="en-US" spc="-240" dirty="0"/>
              <a:t> </a:t>
            </a:r>
            <a:r>
              <a:rPr lang="en-US" spc="40" dirty="0"/>
              <a:t>formula</a:t>
            </a:r>
            <a:endParaRPr lang="en-US" dirty="0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F9E011D9-3B89-7848-9108-8E5942B0C272}"/>
              </a:ext>
            </a:extLst>
          </p:cNvPr>
          <p:cNvSpPr txBox="1"/>
          <p:nvPr/>
        </p:nvSpPr>
        <p:spPr>
          <a:xfrm>
            <a:off x="2023277" y="5705691"/>
            <a:ext cx="26797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600" i="1" spc="-35" dirty="0">
                <a:solidFill>
                  <a:srgbClr val="404040"/>
                </a:solidFill>
                <a:latin typeface="Times New Roman"/>
                <a:cs typeface="Times New Roman"/>
              </a:rPr>
              <a:t>y</a:t>
            </a:r>
            <a:r>
              <a:rPr sz="2250" i="1" spc="-52" baseline="-24074" dirty="0">
                <a:solidFill>
                  <a:srgbClr val="404040"/>
                </a:solidFill>
                <a:latin typeface="Times New Roman"/>
                <a:cs typeface="Times New Roman"/>
              </a:rPr>
              <a:t>i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18714ED8-57DB-8E4B-98C1-E61D6FB0CED3}"/>
              </a:ext>
            </a:extLst>
          </p:cNvPr>
          <p:cNvSpPr/>
          <p:nvPr/>
        </p:nvSpPr>
        <p:spPr>
          <a:xfrm>
            <a:off x="1968793" y="5761296"/>
            <a:ext cx="396240" cy="436880"/>
          </a:xfrm>
          <a:custGeom>
            <a:avLst/>
            <a:gdLst/>
            <a:ahLst/>
            <a:cxnLst/>
            <a:rect l="l" t="t" r="r" b="b"/>
            <a:pathLst>
              <a:path w="396240" h="436879">
                <a:moveTo>
                  <a:pt x="33861" y="0"/>
                </a:moveTo>
                <a:lnTo>
                  <a:pt x="33861" y="394729"/>
                </a:lnTo>
              </a:path>
              <a:path w="396240" h="436879">
                <a:moveTo>
                  <a:pt x="351043" y="0"/>
                </a:moveTo>
                <a:lnTo>
                  <a:pt x="351043" y="394729"/>
                </a:lnTo>
              </a:path>
              <a:path w="396240" h="436879">
                <a:moveTo>
                  <a:pt x="0" y="436347"/>
                </a:moveTo>
                <a:lnTo>
                  <a:pt x="396049" y="436347"/>
                </a:lnTo>
              </a:path>
            </a:pathLst>
          </a:custGeom>
          <a:ln w="1629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9BD3966D-4413-D04A-972E-BE125B66CA88}"/>
              </a:ext>
            </a:extLst>
          </p:cNvPr>
          <p:cNvSpPr txBox="1"/>
          <p:nvPr/>
        </p:nvSpPr>
        <p:spPr>
          <a:xfrm>
            <a:off x="2537309" y="5944245"/>
            <a:ext cx="20637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5" dirty="0">
                <a:solidFill>
                  <a:srgbClr val="404040"/>
                </a:solidFill>
                <a:latin typeface="Symbol"/>
                <a:cs typeface="Symbol"/>
              </a:rPr>
              <a:t>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864F5C89-5E9A-8046-9F64-55DC2B6E3B58}"/>
              </a:ext>
            </a:extLst>
          </p:cNvPr>
          <p:cNvSpPr txBox="1"/>
          <p:nvPr/>
        </p:nvSpPr>
        <p:spPr>
          <a:xfrm>
            <a:off x="2927675" y="5726285"/>
            <a:ext cx="25463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600" i="1" spc="-15" dirty="0">
                <a:solidFill>
                  <a:srgbClr val="404040"/>
                </a:solidFill>
                <a:latin typeface="Times New Roman"/>
                <a:cs typeface="Times New Roman"/>
              </a:rPr>
              <a:t>s</a:t>
            </a:r>
            <a:r>
              <a:rPr sz="2250" i="1" spc="-22" baseline="-24074" dirty="0">
                <a:solidFill>
                  <a:srgbClr val="404040"/>
                </a:solidFill>
                <a:latin typeface="Times New Roman"/>
                <a:cs typeface="Times New Roman"/>
              </a:rPr>
              <a:t>i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BAB41852-3385-6247-A0F0-C06FA6B67CD9}"/>
              </a:ext>
            </a:extLst>
          </p:cNvPr>
          <p:cNvSpPr txBox="1"/>
          <p:nvPr/>
        </p:nvSpPr>
        <p:spPr>
          <a:xfrm>
            <a:off x="1990860" y="6198245"/>
            <a:ext cx="123063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955040" algn="l"/>
              </a:tabLst>
            </a:pPr>
            <a:r>
              <a:rPr sz="2600" i="1" spc="-15" dirty="0">
                <a:solidFill>
                  <a:srgbClr val="404040"/>
                </a:solidFill>
                <a:latin typeface="Times New Roman"/>
                <a:cs typeface="Times New Roman"/>
              </a:rPr>
              <a:t>y</a:t>
            </a:r>
            <a:r>
              <a:rPr sz="2250" i="1" spc="-22" baseline="-24074" dirty="0">
                <a:solidFill>
                  <a:srgbClr val="404040"/>
                </a:solidFill>
                <a:latin typeface="Times New Roman"/>
                <a:cs typeface="Times New Roman"/>
              </a:rPr>
              <a:t>o	</a:t>
            </a:r>
            <a:r>
              <a:rPr sz="2600" i="1" dirty="0">
                <a:solidFill>
                  <a:srgbClr val="404040"/>
                </a:solidFill>
                <a:latin typeface="Times New Roman"/>
                <a:cs typeface="Times New Roman"/>
              </a:rPr>
              <a:t>s</a:t>
            </a:r>
            <a:r>
              <a:rPr sz="2250" i="1" baseline="-24074" dirty="0">
                <a:solidFill>
                  <a:srgbClr val="404040"/>
                </a:solidFill>
                <a:latin typeface="Times New Roman"/>
                <a:cs typeface="Times New Roman"/>
              </a:rPr>
              <a:t>o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A0908DA6-4D07-8949-91E6-FA10C060B0B4}"/>
              </a:ext>
            </a:extLst>
          </p:cNvPr>
          <p:cNvSpPr/>
          <p:nvPr/>
        </p:nvSpPr>
        <p:spPr>
          <a:xfrm>
            <a:off x="2920341" y="6197645"/>
            <a:ext cx="295275" cy="0"/>
          </a:xfrm>
          <a:custGeom>
            <a:avLst/>
            <a:gdLst/>
            <a:ahLst/>
            <a:cxnLst/>
            <a:rect l="l" t="t" r="r" b="b"/>
            <a:pathLst>
              <a:path w="295275">
                <a:moveTo>
                  <a:pt x="0" y="0"/>
                </a:moveTo>
                <a:lnTo>
                  <a:pt x="294894" y="0"/>
                </a:lnTo>
              </a:path>
            </a:pathLst>
          </a:custGeom>
          <a:ln w="1630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2">
            <a:extLst>
              <a:ext uri="{FF2B5EF4-FFF2-40B4-BE49-F238E27FC236}">
                <a16:creationId xmlns:a16="http://schemas.microsoft.com/office/drawing/2014/main" id="{46EA78A9-3D31-0B48-813D-F1B74EEB6156}"/>
              </a:ext>
            </a:extLst>
          </p:cNvPr>
          <p:cNvSpPr txBox="1"/>
          <p:nvPr/>
        </p:nvSpPr>
        <p:spPr>
          <a:xfrm>
            <a:off x="3685487" y="5793187"/>
            <a:ext cx="582930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90" dirty="0">
                <a:solidFill>
                  <a:srgbClr val="4E5052"/>
                </a:solidFill>
                <a:latin typeface="Times New Roman"/>
                <a:cs typeface="Times New Roman"/>
              </a:rPr>
              <a:t>and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CFF421B8-C03C-7F41-A3AA-6E3D409D91C6}"/>
              </a:ext>
            </a:extLst>
          </p:cNvPr>
          <p:cNvSpPr txBox="1"/>
          <p:nvPr/>
        </p:nvSpPr>
        <p:spPr>
          <a:xfrm>
            <a:off x="4854493" y="5705691"/>
            <a:ext cx="26733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600" i="1" spc="-40" dirty="0">
                <a:solidFill>
                  <a:srgbClr val="404040"/>
                </a:solidFill>
                <a:latin typeface="Times New Roman"/>
                <a:cs typeface="Times New Roman"/>
              </a:rPr>
              <a:t>y</a:t>
            </a:r>
            <a:r>
              <a:rPr sz="2250" i="1" spc="-60" baseline="-24074" dirty="0">
                <a:solidFill>
                  <a:srgbClr val="404040"/>
                </a:solidFill>
                <a:latin typeface="Times New Roman"/>
                <a:cs typeface="Times New Roman"/>
              </a:rPr>
              <a:t>i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46" name="object 44">
            <a:extLst>
              <a:ext uri="{FF2B5EF4-FFF2-40B4-BE49-F238E27FC236}">
                <a16:creationId xmlns:a16="http://schemas.microsoft.com/office/drawing/2014/main" id="{D416ABC5-534A-CE41-9253-06ACD480729A}"/>
              </a:ext>
            </a:extLst>
          </p:cNvPr>
          <p:cNvSpPr/>
          <p:nvPr/>
        </p:nvSpPr>
        <p:spPr>
          <a:xfrm>
            <a:off x="4834223" y="5761296"/>
            <a:ext cx="315595" cy="394970"/>
          </a:xfrm>
          <a:custGeom>
            <a:avLst/>
            <a:gdLst/>
            <a:ahLst/>
            <a:cxnLst/>
            <a:rect l="l" t="t" r="r" b="b"/>
            <a:pathLst>
              <a:path w="315595" h="394970">
                <a:moveTo>
                  <a:pt x="0" y="0"/>
                </a:moveTo>
                <a:lnTo>
                  <a:pt x="0" y="394729"/>
                </a:lnTo>
              </a:path>
              <a:path w="315595" h="394970">
                <a:moveTo>
                  <a:pt x="315282" y="0"/>
                </a:moveTo>
                <a:lnTo>
                  <a:pt x="315282" y="394729"/>
                </a:lnTo>
              </a:path>
            </a:pathLst>
          </a:custGeom>
          <a:ln w="1624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5">
            <a:extLst>
              <a:ext uri="{FF2B5EF4-FFF2-40B4-BE49-F238E27FC236}">
                <a16:creationId xmlns:a16="http://schemas.microsoft.com/office/drawing/2014/main" id="{6029E182-DEC8-C643-BC17-DF4FA2A779CF}"/>
              </a:ext>
            </a:extLst>
          </p:cNvPr>
          <p:cNvSpPr txBox="1"/>
          <p:nvPr/>
        </p:nvSpPr>
        <p:spPr>
          <a:xfrm>
            <a:off x="4834895" y="6198245"/>
            <a:ext cx="31369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600" i="1" spc="-25" dirty="0">
                <a:solidFill>
                  <a:srgbClr val="404040"/>
                </a:solidFill>
                <a:latin typeface="Times New Roman"/>
                <a:cs typeface="Times New Roman"/>
              </a:rPr>
              <a:t>y</a:t>
            </a:r>
            <a:r>
              <a:rPr sz="2250" i="1" spc="-37" baseline="-24074" dirty="0">
                <a:solidFill>
                  <a:srgbClr val="404040"/>
                </a:solidFill>
                <a:latin typeface="Times New Roman"/>
                <a:cs typeface="Times New Roman"/>
              </a:rPr>
              <a:t>o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0F5A46BA-65F7-9E45-84E0-D82A8DCF3045}"/>
              </a:ext>
            </a:extLst>
          </p:cNvPr>
          <p:cNvSpPr/>
          <p:nvPr/>
        </p:nvSpPr>
        <p:spPr>
          <a:xfrm>
            <a:off x="4800565" y="6197645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>
                <a:moveTo>
                  <a:pt x="0" y="0"/>
                </a:moveTo>
                <a:lnTo>
                  <a:pt x="393676" y="0"/>
                </a:lnTo>
              </a:path>
            </a:pathLst>
          </a:custGeom>
          <a:ln w="1630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7">
            <a:extLst>
              <a:ext uri="{FF2B5EF4-FFF2-40B4-BE49-F238E27FC236}">
                <a16:creationId xmlns:a16="http://schemas.microsoft.com/office/drawing/2014/main" id="{DE77AE00-F9E8-A943-A328-957BD81CE779}"/>
              </a:ext>
            </a:extLst>
          </p:cNvPr>
          <p:cNvSpPr txBox="1"/>
          <p:nvPr/>
        </p:nvSpPr>
        <p:spPr>
          <a:xfrm>
            <a:off x="5365598" y="5944245"/>
            <a:ext cx="205104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15" dirty="0">
                <a:solidFill>
                  <a:srgbClr val="404040"/>
                </a:solidFill>
                <a:latin typeface="Symbol"/>
                <a:cs typeface="Symbol"/>
              </a:rPr>
              <a:t>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50" name="object 48">
            <a:extLst>
              <a:ext uri="{FF2B5EF4-FFF2-40B4-BE49-F238E27FC236}">
                <a16:creationId xmlns:a16="http://schemas.microsoft.com/office/drawing/2014/main" id="{C9C77EFD-9F89-B845-A121-EE4C8B1A46E8}"/>
              </a:ext>
            </a:extLst>
          </p:cNvPr>
          <p:cNvSpPr txBox="1"/>
          <p:nvPr/>
        </p:nvSpPr>
        <p:spPr>
          <a:xfrm>
            <a:off x="5733875" y="5726285"/>
            <a:ext cx="77914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600" i="1" spc="-20" dirty="0">
                <a:solidFill>
                  <a:srgbClr val="404040"/>
                </a:solidFill>
                <a:latin typeface="Times New Roman"/>
                <a:cs typeface="Times New Roman"/>
              </a:rPr>
              <a:t>s</a:t>
            </a:r>
            <a:r>
              <a:rPr sz="2250" i="1" spc="-30" baseline="-24074" dirty="0">
                <a:solidFill>
                  <a:srgbClr val="404040"/>
                </a:solidFill>
                <a:latin typeface="Times New Roman"/>
                <a:cs typeface="Times New Roman"/>
              </a:rPr>
              <a:t>i</a:t>
            </a:r>
            <a:r>
              <a:rPr sz="2250" i="1" spc="502" baseline="-2407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404040"/>
                </a:solidFill>
                <a:latin typeface="Symbol"/>
                <a:cs typeface="Symbol"/>
              </a:rPr>
              <a:t></a:t>
            </a:r>
            <a:r>
              <a:rPr sz="2600" spc="2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600" i="1" spc="-10" dirty="0">
                <a:solidFill>
                  <a:srgbClr val="404040"/>
                </a:solidFill>
                <a:latin typeface="Times New Roman"/>
                <a:cs typeface="Times New Roman"/>
              </a:rPr>
              <a:t>f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1" name="object 49">
            <a:extLst>
              <a:ext uri="{FF2B5EF4-FFF2-40B4-BE49-F238E27FC236}">
                <a16:creationId xmlns:a16="http://schemas.microsoft.com/office/drawing/2014/main" id="{31B185B1-FBDE-E44B-8191-7F791A7DEE37}"/>
              </a:ext>
            </a:extLst>
          </p:cNvPr>
          <p:cNvSpPr txBox="1"/>
          <p:nvPr/>
        </p:nvSpPr>
        <p:spPr>
          <a:xfrm>
            <a:off x="6089043" y="6198245"/>
            <a:ext cx="116839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i="1" spc="-10" dirty="0">
                <a:solidFill>
                  <a:srgbClr val="404040"/>
                </a:solidFill>
                <a:latin typeface="Times New Roman"/>
                <a:cs typeface="Times New Roman"/>
              </a:rPr>
              <a:t>f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2" name="object 50">
            <a:extLst>
              <a:ext uri="{FF2B5EF4-FFF2-40B4-BE49-F238E27FC236}">
                <a16:creationId xmlns:a16="http://schemas.microsoft.com/office/drawing/2014/main" id="{103ED2E6-BE2C-6F4D-A7FA-E2011E1F1942}"/>
              </a:ext>
            </a:extLst>
          </p:cNvPr>
          <p:cNvSpPr/>
          <p:nvPr/>
        </p:nvSpPr>
        <p:spPr>
          <a:xfrm>
            <a:off x="5746411" y="6197645"/>
            <a:ext cx="799465" cy="0"/>
          </a:xfrm>
          <a:custGeom>
            <a:avLst/>
            <a:gdLst/>
            <a:ahLst/>
            <a:cxnLst/>
            <a:rect l="l" t="t" r="r" b="b"/>
            <a:pathLst>
              <a:path w="799464">
                <a:moveTo>
                  <a:pt x="0" y="0"/>
                </a:moveTo>
                <a:lnTo>
                  <a:pt x="799282" y="0"/>
                </a:lnTo>
              </a:path>
            </a:pathLst>
          </a:custGeom>
          <a:ln w="1630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3">
            <a:extLst>
              <a:ext uri="{FF2B5EF4-FFF2-40B4-BE49-F238E27FC236}">
                <a16:creationId xmlns:a16="http://schemas.microsoft.com/office/drawing/2014/main" id="{277577DC-D3FE-DD46-8A9A-1540AFA37AFF}"/>
              </a:ext>
            </a:extLst>
          </p:cNvPr>
          <p:cNvSpPr txBox="1"/>
          <p:nvPr/>
        </p:nvSpPr>
        <p:spPr>
          <a:xfrm>
            <a:off x="7066187" y="5793187"/>
            <a:ext cx="478790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dirty="0">
                <a:solidFill>
                  <a:srgbClr val="4E5052"/>
                </a:solidFill>
                <a:latin typeface="Times New Roman"/>
                <a:cs typeface="Times New Roman"/>
              </a:rPr>
              <a:t>.....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56" name="object 54">
            <a:extLst>
              <a:ext uri="{FF2B5EF4-FFF2-40B4-BE49-F238E27FC236}">
                <a16:creationId xmlns:a16="http://schemas.microsoft.com/office/drawing/2014/main" id="{F1E43A72-7489-0947-B0B4-6D02D40CA17D}"/>
              </a:ext>
            </a:extLst>
          </p:cNvPr>
          <p:cNvSpPr txBox="1"/>
          <p:nvPr/>
        </p:nvSpPr>
        <p:spPr>
          <a:xfrm>
            <a:off x="8102605" y="5568078"/>
            <a:ext cx="1156970" cy="963294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25"/>
              </a:spcBef>
              <a:tabLst>
                <a:tab pos="883919" algn="l"/>
              </a:tabLst>
            </a:pPr>
            <a:r>
              <a:rPr sz="2550" u="heavy" spc="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550" spc="10" dirty="0">
                <a:solidFill>
                  <a:srgbClr val="404040"/>
                </a:solidFill>
                <a:latin typeface="Times New Roman"/>
                <a:cs typeface="Times New Roman"/>
              </a:rPr>
              <a:t>	</a:t>
            </a:r>
            <a:r>
              <a:rPr sz="2550" u="heavy" spc="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/>
                <a:cs typeface="Times New Roman"/>
              </a:rPr>
              <a:t>1</a:t>
            </a:r>
            <a:endParaRPr sz="255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630"/>
              </a:spcBef>
              <a:tabLst>
                <a:tab pos="909319" algn="l"/>
              </a:tabLst>
            </a:pPr>
            <a:r>
              <a:rPr sz="2550" i="1" spc="20" dirty="0">
                <a:solidFill>
                  <a:srgbClr val="404040"/>
                </a:solidFill>
                <a:latin typeface="Times New Roman"/>
                <a:cs typeface="Times New Roman"/>
              </a:rPr>
              <a:t>s</a:t>
            </a:r>
            <a:r>
              <a:rPr sz="2175" i="1" spc="30" baseline="-24904" dirty="0">
                <a:solidFill>
                  <a:srgbClr val="404040"/>
                </a:solidFill>
                <a:latin typeface="Times New Roman"/>
                <a:cs typeface="Times New Roman"/>
              </a:rPr>
              <a:t>o	</a:t>
            </a:r>
            <a:r>
              <a:rPr sz="255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s</a:t>
            </a:r>
            <a:r>
              <a:rPr sz="2175" i="1" spc="-7" baseline="-24904" dirty="0">
                <a:solidFill>
                  <a:srgbClr val="404040"/>
                </a:solidFill>
                <a:latin typeface="Times New Roman"/>
                <a:cs typeface="Times New Roman"/>
              </a:rPr>
              <a:t>i</a:t>
            </a:r>
            <a:endParaRPr sz="2175" baseline="-24904">
              <a:latin typeface="Times New Roman"/>
              <a:cs typeface="Times New Roman"/>
            </a:endParaRPr>
          </a:p>
        </p:txBody>
      </p:sp>
      <p:sp>
        <p:nvSpPr>
          <p:cNvPr id="57" name="object 55">
            <a:extLst>
              <a:ext uri="{FF2B5EF4-FFF2-40B4-BE49-F238E27FC236}">
                <a16:creationId xmlns:a16="http://schemas.microsoft.com/office/drawing/2014/main" id="{23A2F5BF-9D87-974D-A450-43D896F7362D}"/>
              </a:ext>
            </a:extLst>
          </p:cNvPr>
          <p:cNvSpPr txBox="1"/>
          <p:nvPr/>
        </p:nvSpPr>
        <p:spPr>
          <a:xfrm>
            <a:off x="8618242" y="5644087"/>
            <a:ext cx="1387475" cy="88709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10310">
              <a:lnSpc>
                <a:spcPts val="2380"/>
              </a:lnSpc>
              <a:spcBef>
                <a:spcPts val="125"/>
              </a:spcBef>
            </a:pPr>
            <a:r>
              <a:rPr sz="2550" u="heavy" spc="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/>
                <a:cs typeface="Times New Roman"/>
              </a:rPr>
              <a:t>1</a:t>
            </a:r>
            <a:endParaRPr sz="2550">
              <a:latin typeface="Times New Roman"/>
              <a:cs typeface="Times New Roman"/>
            </a:endParaRPr>
          </a:p>
          <a:p>
            <a:pPr>
              <a:lnSpc>
                <a:spcPts val="1845"/>
              </a:lnSpc>
              <a:tabLst>
                <a:tab pos="806450" algn="l"/>
              </a:tabLst>
            </a:pPr>
            <a:r>
              <a:rPr sz="2550" spc="15" dirty="0">
                <a:solidFill>
                  <a:srgbClr val="404040"/>
                </a:solidFill>
                <a:latin typeface="Symbol"/>
                <a:cs typeface="Symbol"/>
              </a:rPr>
              <a:t></a:t>
            </a:r>
            <a:r>
              <a:rPr sz="2550" spc="15" dirty="0">
                <a:solidFill>
                  <a:srgbClr val="404040"/>
                </a:solidFill>
                <a:latin typeface="Times New Roman"/>
                <a:cs typeface="Times New Roman"/>
              </a:rPr>
              <a:t>	</a:t>
            </a:r>
            <a:r>
              <a:rPr sz="2550" spc="15" dirty="0">
                <a:solidFill>
                  <a:srgbClr val="404040"/>
                </a:solidFill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  <a:p>
            <a:pPr marL="1248410">
              <a:lnSpc>
                <a:spcPts val="2525"/>
              </a:lnSpc>
            </a:pPr>
            <a:r>
              <a:rPr sz="2550" i="1" spc="5" dirty="0">
                <a:solidFill>
                  <a:srgbClr val="404040"/>
                </a:solidFill>
                <a:latin typeface="Times New Roman"/>
                <a:cs typeface="Times New Roman"/>
              </a:rPr>
              <a:t>f</a:t>
            </a:r>
            <a:endParaRPr sz="2550">
              <a:latin typeface="Times New Roman"/>
              <a:cs typeface="Times New Roman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B9C2DC-DFF3-EF4A-967F-5B331D8D0A81}"/>
              </a:ext>
            </a:extLst>
          </p:cNvPr>
          <p:cNvGrpSpPr/>
          <p:nvPr/>
        </p:nvGrpSpPr>
        <p:grpSpPr>
          <a:xfrm>
            <a:off x="2410234" y="1201261"/>
            <a:ext cx="7735577" cy="4295274"/>
            <a:chOff x="2417820" y="1552414"/>
            <a:chExt cx="7735577" cy="4295274"/>
          </a:xfrm>
        </p:grpSpPr>
        <p:grpSp>
          <p:nvGrpSpPr>
            <p:cNvPr id="4" name="object 2">
              <a:extLst>
                <a:ext uri="{FF2B5EF4-FFF2-40B4-BE49-F238E27FC236}">
                  <a16:creationId xmlns:a16="http://schemas.microsoft.com/office/drawing/2014/main" id="{D54C99CD-A9E8-3F44-84A5-608FB33BFE08}"/>
                </a:ext>
              </a:extLst>
            </p:cNvPr>
            <p:cNvGrpSpPr/>
            <p:nvPr/>
          </p:nvGrpSpPr>
          <p:grpSpPr>
            <a:xfrm>
              <a:off x="2575110" y="2004903"/>
              <a:ext cx="7478395" cy="3656965"/>
              <a:chOff x="1509968" y="1992547"/>
              <a:chExt cx="7478395" cy="3656965"/>
            </a:xfrm>
          </p:grpSpPr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C7D011BA-D96C-514C-A767-A7845CC6C6C1}"/>
                  </a:ext>
                </a:extLst>
              </p:cNvPr>
              <p:cNvSpPr/>
              <p:nvPr/>
            </p:nvSpPr>
            <p:spPr>
              <a:xfrm>
                <a:off x="4104135" y="2195369"/>
                <a:ext cx="659765" cy="3001645"/>
              </a:xfrm>
              <a:custGeom>
                <a:avLst/>
                <a:gdLst/>
                <a:ahLst/>
                <a:cxnLst/>
                <a:rect l="l" t="t" r="r" b="b"/>
                <a:pathLst>
                  <a:path w="659764" h="3001645">
                    <a:moveTo>
                      <a:pt x="329781" y="0"/>
                    </a:moveTo>
                    <a:lnTo>
                      <a:pt x="275722" y="20181"/>
                    </a:lnTo>
                    <a:lnTo>
                      <a:pt x="240265" y="56058"/>
                    </a:lnTo>
                    <a:lnTo>
                      <a:pt x="205684" y="109875"/>
                    </a:lnTo>
                    <a:lnTo>
                      <a:pt x="172327" y="181630"/>
                    </a:lnTo>
                    <a:lnTo>
                      <a:pt x="156218" y="224235"/>
                    </a:lnTo>
                    <a:lnTo>
                      <a:pt x="140545" y="271324"/>
                    </a:lnTo>
                    <a:lnTo>
                      <a:pt x="125354" y="322898"/>
                    </a:lnTo>
                    <a:lnTo>
                      <a:pt x="110688" y="378957"/>
                    </a:lnTo>
                    <a:lnTo>
                      <a:pt x="96591" y="439500"/>
                    </a:lnTo>
                    <a:lnTo>
                      <a:pt x="87610" y="481967"/>
                    </a:lnTo>
                    <a:lnTo>
                      <a:pt x="79068" y="525613"/>
                    </a:lnTo>
                    <a:lnTo>
                      <a:pt x="70964" y="570380"/>
                    </a:lnTo>
                    <a:lnTo>
                      <a:pt x="63298" y="616208"/>
                    </a:lnTo>
                    <a:lnTo>
                      <a:pt x="56071" y="663038"/>
                    </a:lnTo>
                    <a:lnTo>
                      <a:pt x="49281" y="710812"/>
                    </a:lnTo>
                    <a:lnTo>
                      <a:pt x="42929" y="759471"/>
                    </a:lnTo>
                    <a:lnTo>
                      <a:pt x="37015" y="808956"/>
                    </a:lnTo>
                    <a:lnTo>
                      <a:pt x="31539" y="859207"/>
                    </a:lnTo>
                    <a:lnTo>
                      <a:pt x="26502" y="910165"/>
                    </a:lnTo>
                    <a:lnTo>
                      <a:pt x="21902" y="961773"/>
                    </a:lnTo>
                    <a:lnTo>
                      <a:pt x="17741" y="1013970"/>
                    </a:lnTo>
                    <a:lnTo>
                      <a:pt x="14017" y="1066698"/>
                    </a:lnTo>
                    <a:lnTo>
                      <a:pt x="10732" y="1119897"/>
                    </a:lnTo>
                    <a:lnTo>
                      <a:pt x="7884" y="1173510"/>
                    </a:lnTo>
                    <a:lnTo>
                      <a:pt x="5475" y="1227476"/>
                    </a:lnTo>
                    <a:lnTo>
                      <a:pt x="3504" y="1281737"/>
                    </a:lnTo>
                    <a:lnTo>
                      <a:pt x="1971" y="1336234"/>
                    </a:lnTo>
                    <a:lnTo>
                      <a:pt x="876" y="1390908"/>
                    </a:lnTo>
                    <a:lnTo>
                      <a:pt x="219" y="1445700"/>
                    </a:lnTo>
                    <a:lnTo>
                      <a:pt x="0" y="1500551"/>
                    </a:lnTo>
                    <a:lnTo>
                      <a:pt x="219" y="1555402"/>
                    </a:lnTo>
                    <a:lnTo>
                      <a:pt x="876" y="1610193"/>
                    </a:lnTo>
                    <a:lnTo>
                      <a:pt x="1971" y="1664867"/>
                    </a:lnTo>
                    <a:lnTo>
                      <a:pt x="3504" y="1719364"/>
                    </a:lnTo>
                    <a:lnTo>
                      <a:pt x="5475" y="1773625"/>
                    </a:lnTo>
                    <a:lnTo>
                      <a:pt x="7884" y="1827592"/>
                    </a:lnTo>
                    <a:lnTo>
                      <a:pt x="10732" y="1881204"/>
                    </a:lnTo>
                    <a:lnTo>
                      <a:pt x="14017" y="1934404"/>
                    </a:lnTo>
                    <a:lnTo>
                      <a:pt x="17741" y="1987131"/>
                    </a:lnTo>
                    <a:lnTo>
                      <a:pt x="21902" y="2039329"/>
                    </a:lnTo>
                    <a:lnTo>
                      <a:pt x="26502" y="2090936"/>
                    </a:lnTo>
                    <a:lnTo>
                      <a:pt x="31539" y="2141894"/>
                    </a:lnTo>
                    <a:lnTo>
                      <a:pt x="37015" y="2192145"/>
                    </a:lnTo>
                    <a:lnTo>
                      <a:pt x="42929" y="2241630"/>
                    </a:lnTo>
                    <a:lnTo>
                      <a:pt x="49281" y="2290288"/>
                    </a:lnTo>
                    <a:lnTo>
                      <a:pt x="56071" y="2338063"/>
                    </a:lnTo>
                    <a:lnTo>
                      <a:pt x="63298" y="2384893"/>
                    </a:lnTo>
                    <a:lnTo>
                      <a:pt x="70964" y="2430721"/>
                    </a:lnTo>
                    <a:lnTo>
                      <a:pt x="79068" y="2475488"/>
                    </a:lnTo>
                    <a:lnTo>
                      <a:pt x="87610" y="2519134"/>
                    </a:lnTo>
                    <a:lnTo>
                      <a:pt x="96591" y="2561600"/>
                    </a:lnTo>
                    <a:lnTo>
                      <a:pt x="110688" y="2622144"/>
                    </a:lnTo>
                    <a:lnTo>
                      <a:pt x="125354" y="2678203"/>
                    </a:lnTo>
                    <a:lnTo>
                      <a:pt x="140545" y="2729777"/>
                    </a:lnTo>
                    <a:lnTo>
                      <a:pt x="156218" y="2776866"/>
                    </a:lnTo>
                    <a:lnTo>
                      <a:pt x="172327" y="2819471"/>
                    </a:lnTo>
                    <a:lnTo>
                      <a:pt x="188831" y="2857591"/>
                    </a:lnTo>
                    <a:lnTo>
                      <a:pt x="222843" y="2920377"/>
                    </a:lnTo>
                    <a:lnTo>
                      <a:pt x="257906" y="2965224"/>
                    </a:lnTo>
                    <a:lnTo>
                      <a:pt x="293669" y="2992132"/>
                    </a:lnTo>
                    <a:lnTo>
                      <a:pt x="329781" y="3001102"/>
                    </a:lnTo>
                    <a:lnTo>
                      <a:pt x="347859" y="2998860"/>
                    </a:lnTo>
                    <a:lnTo>
                      <a:pt x="383841" y="2980921"/>
                    </a:lnTo>
                    <a:lnTo>
                      <a:pt x="419297" y="2945043"/>
                    </a:lnTo>
                    <a:lnTo>
                      <a:pt x="453879" y="2891226"/>
                    </a:lnTo>
                    <a:lnTo>
                      <a:pt x="487235" y="2819471"/>
                    </a:lnTo>
                    <a:lnTo>
                      <a:pt x="503345" y="2776866"/>
                    </a:lnTo>
                    <a:lnTo>
                      <a:pt x="519018" y="2729777"/>
                    </a:lnTo>
                    <a:lnTo>
                      <a:pt x="534209" y="2678203"/>
                    </a:lnTo>
                    <a:lnTo>
                      <a:pt x="548875" y="2622144"/>
                    </a:lnTo>
                    <a:lnTo>
                      <a:pt x="562973" y="2561600"/>
                    </a:lnTo>
                    <a:lnTo>
                      <a:pt x="571953" y="2519134"/>
                    </a:lnTo>
                    <a:lnTo>
                      <a:pt x="580495" y="2475488"/>
                    </a:lnTo>
                    <a:lnTo>
                      <a:pt x="588599" y="2430721"/>
                    </a:lnTo>
                    <a:lnTo>
                      <a:pt x="596265" y="2384893"/>
                    </a:lnTo>
                    <a:lnTo>
                      <a:pt x="603493" y="2338063"/>
                    </a:lnTo>
                    <a:lnTo>
                      <a:pt x="610283" y="2290288"/>
                    </a:lnTo>
                    <a:lnTo>
                      <a:pt x="616634" y="2241630"/>
                    </a:lnTo>
                    <a:lnTo>
                      <a:pt x="622548" y="2192145"/>
                    </a:lnTo>
                    <a:lnTo>
                      <a:pt x="628024" y="2141894"/>
                    </a:lnTo>
                    <a:lnTo>
                      <a:pt x="633062" y="2090936"/>
                    </a:lnTo>
                    <a:lnTo>
                      <a:pt x="637661" y="2039329"/>
                    </a:lnTo>
                    <a:lnTo>
                      <a:pt x="641823" y="1987131"/>
                    </a:lnTo>
                    <a:lnTo>
                      <a:pt x="645546" y="1934404"/>
                    </a:lnTo>
                    <a:lnTo>
                      <a:pt x="648831" y="1881204"/>
                    </a:lnTo>
                    <a:lnTo>
                      <a:pt x="651679" y="1827592"/>
                    </a:lnTo>
                    <a:lnTo>
                      <a:pt x="654088" y="1773625"/>
                    </a:lnTo>
                    <a:lnTo>
                      <a:pt x="656059" y="1719364"/>
                    </a:lnTo>
                    <a:lnTo>
                      <a:pt x="657593" y="1664867"/>
                    </a:lnTo>
                    <a:lnTo>
                      <a:pt x="658688" y="1610193"/>
                    </a:lnTo>
                    <a:lnTo>
                      <a:pt x="659345" y="1555402"/>
                    </a:lnTo>
                    <a:lnTo>
                      <a:pt x="659564" y="1500551"/>
                    </a:lnTo>
                    <a:lnTo>
                      <a:pt x="659345" y="1445700"/>
                    </a:lnTo>
                    <a:lnTo>
                      <a:pt x="658688" y="1390908"/>
                    </a:lnTo>
                    <a:lnTo>
                      <a:pt x="657593" y="1336234"/>
                    </a:lnTo>
                    <a:lnTo>
                      <a:pt x="656059" y="1281737"/>
                    </a:lnTo>
                    <a:lnTo>
                      <a:pt x="654088" y="1227476"/>
                    </a:lnTo>
                    <a:lnTo>
                      <a:pt x="651679" y="1173510"/>
                    </a:lnTo>
                    <a:lnTo>
                      <a:pt x="648831" y="1119897"/>
                    </a:lnTo>
                    <a:lnTo>
                      <a:pt x="645546" y="1066698"/>
                    </a:lnTo>
                    <a:lnTo>
                      <a:pt x="641823" y="1013970"/>
                    </a:lnTo>
                    <a:lnTo>
                      <a:pt x="637661" y="961773"/>
                    </a:lnTo>
                    <a:lnTo>
                      <a:pt x="633062" y="910165"/>
                    </a:lnTo>
                    <a:lnTo>
                      <a:pt x="628024" y="859207"/>
                    </a:lnTo>
                    <a:lnTo>
                      <a:pt x="622548" y="808956"/>
                    </a:lnTo>
                    <a:lnTo>
                      <a:pt x="616634" y="759471"/>
                    </a:lnTo>
                    <a:lnTo>
                      <a:pt x="610283" y="710812"/>
                    </a:lnTo>
                    <a:lnTo>
                      <a:pt x="603493" y="663038"/>
                    </a:lnTo>
                    <a:lnTo>
                      <a:pt x="596265" y="616208"/>
                    </a:lnTo>
                    <a:lnTo>
                      <a:pt x="588599" y="570380"/>
                    </a:lnTo>
                    <a:lnTo>
                      <a:pt x="580495" y="525613"/>
                    </a:lnTo>
                    <a:lnTo>
                      <a:pt x="571953" y="481967"/>
                    </a:lnTo>
                    <a:lnTo>
                      <a:pt x="562973" y="439500"/>
                    </a:lnTo>
                    <a:lnTo>
                      <a:pt x="548875" y="378957"/>
                    </a:lnTo>
                    <a:lnTo>
                      <a:pt x="534209" y="322898"/>
                    </a:lnTo>
                    <a:lnTo>
                      <a:pt x="519018" y="271324"/>
                    </a:lnTo>
                    <a:lnTo>
                      <a:pt x="503345" y="224235"/>
                    </a:lnTo>
                    <a:lnTo>
                      <a:pt x="487235" y="181630"/>
                    </a:lnTo>
                    <a:lnTo>
                      <a:pt x="470732" y="143510"/>
                    </a:lnTo>
                    <a:lnTo>
                      <a:pt x="436719" y="80724"/>
                    </a:lnTo>
                    <a:lnTo>
                      <a:pt x="401656" y="35877"/>
                    </a:lnTo>
                    <a:lnTo>
                      <a:pt x="365894" y="8969"/>
                    </a:lnTo>
                    <a:lnTo>
                      <a:pt x="329781" y="0"/>
                    </a:lnTo>
                    <a:close/>
                  </a:path>
                </a:pathLst>
              </a:custGeom>
              <a:solidFill>
                <a:srgbClr val="CACAC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490CB36F-B83D-A64E-8F1F-D1FFC9642084}"/>
                  </a:ext>
                </a:extLst>
              </p:cNvPr>
              <p:cNvSpPr/>
              <p:nvPr/>
            </p:nvSpPr>
            <p:spPr>
              <a:xfrm>
                <a:off x="4104135" y="2195370"/>
                <a:ext cx="659765" cy="3001645"/>
              </a:xfrm>
              <a:custGeom>
                <a:avLst/>
                <a:gdLst/>
                <a:ahLst/>
                <a:cxnLst/>
                <a:rect l="l" t="t" r="r" b="b"/>
                <a:pathLst>
                  <a:path w="659764" h="3001645">
                    <a:moveTo>
                      <a:pt x="562973" y="439500"/>
                    </a:moveTo>
                    <a:lnTo>
                      <a:pt x="571953" y="481967"/>
                    </a:lnTo>
                    <a:lnTo>
                      <a:pt x="580495" y="525613"/>
                    </a:lnTo>
                    <a:lnTo>
                      <a:pt x="588599" y="570380"/>
                    </a:lnTo>
                    <a:lnTo>
                      <a:pt x="596265" y="616208"/>
                    </a:lnTo>
                    <a:lnTo>
                      <a:pt x="603493" y="663038"/>
                    </a:lnTo>
                    <a:lnTo>
                      <a:pt x="610283" y="710812"/>
                    </a:lnTo>
                    <a:lnTo>
                      <a:pt x="616634" y="759471"/>
                    </a:lnTo>
                    <a:lnTo>
                      <a:pt x="622548" y="808956"/>
                    </a:lnTo>
                    <a:lnTo>
                      <a:pt x="628024" y="859207"/>
                    </a:lnTo>
                    <a:lnTo>
                      <a:pt x="633061" y="910165"/>
                    </a:lnTo>
                    <a:lnTo>
                      <a:pt x="637661" y="961773"/>
                    </a:lnTo>
                    <a:lnTo>
                      <a:pt x="641823" y="1013970"/>
                    </a:lnTo>
                    <a:lnTo>
                      <a:pt x="645546" y="1066697"/>
                    </a:lnTo>
                    <a:lnTo>
                      <a:pt x="648831" y="1119897"/>
                    </a:lnTo>
                    <a:lnTo>
                      <a:pt x="651679" y="1173510"/>
                    </a:lnTo>
                    <a:lnTo>
                      <a:pt x="654088" y="1227476"/>
                    </a:lnTo>
                    <a:lnTo>
                      <a:pt x="656059" y="1281737"/>
                    </a:lnTo>
                    <a:lnTo>
                      <a:pt x="657593" y="1336234"/>
                    </a:lnTo>
                    <a:lnTo>
                      <a:pt x="658688" y="1390908"/>
                    </a:lnTo>
                    <a:lnTo>
                      <a:pt x="659345" y="1445700"/>
                    </a:lnTo>
                    <a:lnTo>
                      <a:pt x="659564" y="1500550"/>
                    </a:lnTo>
                    <a:lnTo>
                      <a:pt x="659345" y="1555401"/>
                    </a:lnTo>
                    <a:lnTo>
                      <a:pt x="658688" y="1610193"/>
                    </a:lnTo>
                    <a:lnTo>
                      <a:pt x="657593" y="1664867"/>
                    </a:lnTo>
                    <a:lnTo>
                      <a:pt x="656059" y="1719364"/>
                    </a:lnTo>
                    <a:lnTo>
                      <a:pt x="654088" y="1773625"/>
                    </a:lnTo>
                    <a:lnTo>
                      <a:pt x="651679" y="1827591"/>
                    </a:lnTo>
                    <a:lnTo>
                      <a:pt x="648831" y="1881204"/>
                    </a:lnTo>
                    <a:lnTo>
                      <a:pt x="645546" y="1934403"/>
                    </a:lnTo>
                    <a:lnTo>
                      <a:pt x="641823" y="1987131"/>
                    </a:lnTo>
                    <a:lnTo>
                      <a:pt x="637661" y="2039328"/>
                    </a:lnTo>
                    <a:lnTo>
                      <a:pt x="633061" y="2090936"/>
                    </a:lnTo>
                    <a:lnTo>
                      <a:pt x="628024" y="2141894"/>
                    </a:lnTo>
                    <a:lnTo>
                      <a:pt x="622548" y="2192145"/>
                    </a:lnTo>
                    <a:lnTo>
                      <a:pt x="616634" y="2241629"/>
                    </a:lnTo>
                    <a:lnTo>
                      <a:pt x="610283" y="2290288"/>
                    </a:lnTo>
                    <a:lnTo>
                      <a:pt x="603493" y="2338062"/>
                    </a:lnTo>
                    <a:lnTo>
                      <a:pt x="596265" y="2384893"/>
                    </a:lnTo>
                    <a:lnTo>
                      <a:pt x="588599" y="2430721"/>
                    </a:lnTo>
                    <a:lnTo>
                      <a:pt x="580495" y="2475487"/>
                    </a:lnTo>
                    <a:lnTo>
                      <a:pt x="571953" y="2519133"/>
                    </a:lnTo>
                    <a:lnTo>
                      <a:pt x="562973" y="2561600"/>
                    </a:lnTo>
                    <a:lnTo>
                      <a:pt x="548875" y="2622144"/>
                    </a:lnTo>
                    <a:lnTo>
                      <a:pt x="534209" y="2678203"/>
                    </a:lnTo>
                    <a:lnTo>
                      <a:pt x="519018" y="2729777"/>
                    </a:lnTo>
                    <a:lnTo>
                      <a:pt x="503345" y="2776866"/>
                    </a:lnTo>
                    <a:lnTo>
                      <a:pt x="487236" y="2819471"/>
                    </a:lnTo>
                    <a:lnTo>
                      <a:pt x="470732" y="2857591"/>
                    </a:lnTo>
                    <a:lnTo>
                      <a:pt x="436719" y="2920377"/>
                    </a:lnTo>
                    <a:lnTo>
                      <a:pt x="401657" y="2965224"/>
                    </a:lnTo>
                    <a:lnTo>
                      <a:pt x="365894" y="2992133"/>
                    </a:lnTo>
                    <a:lnTo>
                      <a:pt x="329782" y="3001102"/>
                    </a:lnTo>
                    <a:lnTo>
                      <a:pt x="311704" y="2998860"/>
                    </a:lnTo>
                    <a:lnTo>
                      <a:pt x="275722" y="2980921"/>
                    </a:lnTo>
                    <a:lnTo>
                      <a:pt x="240266" y="2945043"/>
                    </a:lnTo>
                    <a:lnTo>
                      <a:pt x="205684" y="2891227"/>
                    </a:lnTo>
                    <a:lnTo>
                      <a:pt x="172328" y="2819471"/>
                    </a:lnTo>
                    <a:lnTo>
                      <a:pt x="156218" y="2776866"/>
                    </a:lnTo>
                    <a:lnTo>
                      <a:pt x="140546" y="2729777"/>
                    </a:lnTo>
                    <a:lnTo>
                      <a:pt x="125355" y="2678203"/>
                    </a:lnTo>
                    <a:lnTo>
                      <a:pt x="110688" y="2622144"/>
                    </a:lnTo>
                    <a:lnTo>
                      <a:pt x="96591" y="2561600"/>
                    </a:lnTo>
                    <a:lnTo>
                      <a:pt x="87611" y="2519133"/>
                    </a:lnTo>
                    <a:lnTo>
                      <a:pt x="79069" y="2475487"/>
                    </a:lnTo>
                    <a:lnTo>
                      <a:pt x="70964" y="2430721"/>
                    </a:lnTo>
                    <a:lnTo>
                      <a:pt x="63299" y="2384893"/>
                    </a:lnTo>
                    <a:lnTo>
                      <a:pt x="56071" y="2338062"/>
                    </a:lnTo>
                    <a:lnTo>
                      <a:pt x="49281" y="2290288"/>
                    </a:lnTo>
                    <a:lnTo>
                      <a:pt x="42929" y="2241629"/>
                    </a:lnTo>
                    <a:lnTo>
                      <a:pt x="37015" y="2192145"/>
                    </a:lnTo>
                    <a:lnTo>
                      <a:pt x="31539" y="2141894"/>
                    </a:lnTo>
                    <a:lnTo>
                      <a:pt x="26502" y="2090936"/>
                    </a:lnTo>
                    <a:lnTo>
                      <a:pt x="21902" y="2039328"/>
                    </a:lnTo>
                    <a:lnTo>
                      <a:pt x="17741" y="1987131"/>
                    </a:lnTo>
                    <a:lnTo>
                      <a:pt x="14017" y="1934403"/>
                    </a:lnTo>
                    <a:lnTo>
                      <a:pt x="10732" y="1881204"/>
                    </a:lnTo>
                    <a:lnTo>
                      <a:pt x="7884" y="1827591"/>
                    </a:lnTo>
                    <a:lnTo>
                      <a:pt x="5475" y="1773625"/>
                    </a:lnTo>
                    <a:lnTo>
                      <a:pt x="3504" y="1719364"/>
                    </a:lnTo>
                    <a:lnTo>
                      <a:pt x="1971" y="1664867"/>
                    </a:lnTo>
                    <a:lnTo>
                      <a:pt x="876" y="1610193"/>
                    </a:lnTo>
                    <a:lnTo>
                      <a:pt x="219" y="1555401"/>
                    </a:lnTo>
                    <a:lnTo>
                      <a:pt x="0" y="1500550"/>
                    </a:lnTo>
                    <a:lnTo>
                      <a:pt x="219" y="1445700"/>
                    </a:lnTo>
                    <a:lnTo>
                      <a:pt x="876" y="1390908"/>
                    </a:lnTo>
                    <a:lnTo>
                      <a:pt x="1971" y="1336234"/>
                    </a:lnTo>
                    <a:lnTo>
                      <a:pt x="3504" y="1281737"/>
                    </a:lnTo>
                    <a:lnTo>
                      <a:pt x="5475" y="1227476"/>
                    </a:lnTo>
                    <a:lnTo>
                      <a:pt x="7884" y="1173510"/>
                    </a:lnTo>
                    <a:lnTo>
                      <a:pt x="10732" y="1119897"/>
                    </a:lnTo>
                    <a:lnTo>
                      <a:pt x="14017" y="1066697"/>
                    </a:lnTo>
                    <a:lnTo>
                      <a:pt x="17741" y="1013970"/>
                    </a:lnTo>
                    <a:lnTo>
                      <a:pt x="21902" y="961773"/>
                    </a:lnTo>
                    <a:lnTo>
                      <a:pt x="26502" y="910165"/>
                    </a:lnTo>
                    <a:lnTo>
                      <a:pt x="31539" y="859207"/>
                    </a:lnTo>
                    <a:lnTo>
                      <a:pt x="37015" y="808956"/>
                    </a:lnTo>
                    <a:lnTo>
                      <a:pt x="42929" y="759471"/>
                    </a:lnTo>
                    <a:lnTo>
                      <a:pt x="49281" y="710812"/>
                    </a:lnTo>
                    <a:lnTo>
                      <a:pt x="56071" y="663038"/>
                    </a:lnTo>
                    <a:lnTo>
                      <a:pt x="63299" y="616208"/>
                    </a:lnTo>
                    <a:lnTo>
                      <a:pt x="70964" y="570380"/>
                    </a:lnTo>
                    <a:lnTo>
                      <a:pt x="79069" y="525613"/>
                    </a:lnTo>
                    <a:lnTo>
                      <a:pt x="87611" y="481967"/>
                    </a:lnTo>
                    <a:lnTo>
                      <a:pt x="96591" y="439500"/>
                    </a:lnTo>
                    <a:lnTo>
                      <a:pt x="110688" y="378957"/>
                    </a:lnTo>
                    <a:lnTo>
                      <a:pt x="125355" y="322898"/>
                    </a:lnTo>
                    <a:lnTo>
                      <a:pt x="140546" y="271324"/>
                    </a:lnTo>
                    <a:lnTo>
                      <a:pt x="156218" y="224235"/>
                    </a:lnTo>
                    <a:lnTo>
                      <a:pt x="172328" y="181630"/>
                    </a:lnTo>
                    <a:lnTo>
                      <a:pt x="188831" y="143510"/>
                    </a:lnTo>
                    <a:lnTo>
                      <a:pt x="222844" y="80724"/>
                    </a:lnTo>
                    <a:lnTo>
                      <a:pt x="257907" y="35877"/>
                    </a:lnTo>
                    <a:lnTo>
                      <a:pt x="293669" y="8969"/>
                    </a:lnTo>
                    <a:lnTo>
                      <a:pt x="329782" y="0"/>
                    </a:lnTo>
                    <a:lnTo>
                      <a:pt x="347860" y="2242"/>
                    </a:lnTo>
                    <a:lnTo>
                      <a:pt x="383841" y="20181"/>
                    </a:lnTo>
                    <a:lnTo>
                      <a:pt x="419297" y="56058"/>
                    </a:lnTo>
                    <a:lnTo>
                      <a:pt x="453879" y="109875"/>
                    </a:lnTo>
                    <a:lnTo>
                      <a:pt x="487236" y="181630"/>
                    </a:lnTo>
                    <a:lnTo>
                      <a:pt x="503345" y="224235"/>
                    </a:lnTo>
                    <a:lnTo>
                      <a:pt x="519018" y="271324"/>
                    </a:lnTo>
                    <a:lnTo>
                      <a:pt x="534209" y="322898"/>
                    </a:lnTo>
                    <a:lnTo>
                      <a:pt x="548875" y="378957"/>
                    </a:lnTo>
                    <a:lnTo>
                      <a:pt x="562973" y="439500"/>
                    </a:lnTo>
                  </a:path>
                </a:pathLst>
              </a:custGeom>
              <a:ln w="19074">
                <a:solidFill>
                  <a:srgbClr val="43434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64E88CFA-B4F9-E14C-8483-BF1883AD2213}"/>
                  </a:ext>
                </a:extLst>
              </p:cNvPr>
              <p:cNvSpPr/>
              <p:nvPr/>
            </p:nvSpPr>
            <p:spPr>
              <a:xfrm>
                <a:off x="1515048" y="3674408"/>
                <a:ext cx="7468234" cy="635"/>
              </a:xfrm>
              <a:custGeom>
                <a:avLst/>
                <a:gdLst/>
                <a:ahLst/>
                <a:cxnLst/>
                <a:rect l="l" t="t" r="r" b="b"/>
                <a:pathLst>
                  <a:path w="7468234" h="635">
                    <a:moveTo>
                      <a:pt x="0" y="0"/>
                    </a:moveTo>
                    <a:lnTo>
                      <a:pt x="7467915" y="580"/>
                    </a:lnTo>
                  </a:path>
                </a:pathLst>
              </a:custGeom>
              <a:ln w="9537">
                <a:solidFill>
                  <a:srgbClr val="434343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8298BCED-8969-7F4E-9008-A84B72B9DC78}"/>
                  </a:ext>
                </a:extLst>
              </p:cNvPr>
              <p:cNvSpPr/>
              <p:nvPr/>
            </p:nvSpPr>
            <p:spPr>
              <a:xfrm>
                <a:off x="4431373" y="2793894"/>
                <a:ext cx="4549775" cy="2481580"/>
              </a:xfrm>
              <a:custGeom>
                <a:avLst/>
                <a:gdLst/>
                <a:ahLst/>
                <a:cxnLst/>
                <a:rect l="l" t="t" r="r" b="b"/>
                <a:pathLst>
                  <a:path w="4549775" h="2481579">
                    <a:moveTo>
                      <a:pt x="0" y="0"/>
                    </a:moveTo>
                    <a:lnTo>
                      <a:pt x="4549171" y="2480972"/>
                    </a:lnTo>
                  </a:path>
                </a:pathLst>
              </a:custGeom>
              <a:ln w="9537">
                <a:solidFill>
                  <a:srgbClr val="43434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7">
                <a:extLst>
                  <a:ext uri="{FF2B5EF4-FFF2-40B4-BE49-F238E27FC236}">
                    <a16:creationId xmlns:a16="http://schemas.microsoft.com/office/drawing/2014/main" id="{A024EF78-9910-074D-A924-1A2457BA927C}"/>
                  </a:ext>
                </a:extLst>
              </p:cNvPr>
              <p:cNvSpPr/>
              <p:nvPr/>
            </p:nvSpPr>
            <p:spPr>
              <a:xfrm>
                <a:off x="1775102" y="2895686"/>
                <a:ext cx="0" cy="785495"/>
              </a:xfrm>
              <a:custGeom>
                <a:avLst/>
                <a:gdLst/>
                <a:ahLst/>
                <a:cxnLst/>
                <a:rect l="l" t="t" r="r" b="b"/>
                <a:pathLst>
                  <a:path h="785495">
                    <a:moveTo>
                      <a:pt x="0" y="785438"/>
                    </a:moveTo>
                    <a:lnTo>
                      <a:pt x="0" y="19074"/>
                    </a:lnTo>
                    <a:lnTo>
                      <a:pt x="0" y="0"/>
                    </a:lnTo>
                  </a:path>
                </a:pathLst>
              </a:custGeom>
              <a:ln w="38149">
                <a:solidFill>
                  <a:srgbClr val="43434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8">
                <a:extLst>
                  <a:ext uri="{FF2B5EF4-FFF2-40B4-BE49-F238E27FC236}">
                    <a16:creationId xmlns:a16="http://schemas.microsoft.com/office/drawing/2014/main" id="{C2CC9F72-C2FE-8549-A820-98778F935934}"/>
                  </a:ext>
                </a:extLst>
              </p:cNvPr>
              <p:cNvSpPr/>
              <p:nvPr/>
            </p:nvSpPr>
            <p:spPr>
              <a:xfrm>
                <a:off x="1717686" y="2799929"/>
                <a:ext cx="114935" cy="114935"/>
              </a:xfrm>
              <a:custGeom>
                <a:avLst/>
                <a:gdLst/>
                <a:ahLst/>
                <a:cxnLst/>
                <a:rect l="l" t="t" r="r" b="b"/>
                <a:pathLst>
                  <a:path w="114935" h="114935">
                    <a:moveTo>
                      <a:pt x="57415" y="0"/>
                    </a:moveTo>
                    <a:lnTo>
                      <a:pt x="0" y="114830"/>
                    </a:lnTo>
                    <a:lnTo>
                      <a:pt x="114830" y="114830"/>
                    </a:lnTo>
                    <a:lnTo>
                      <a:pt x="57415" y="0"/>
                    </a:lnTo>
                    <a:close/>
                  </a:path>
                </a:pathLst>
              </a:custGeom>
              <a:solidFill>
                <a:srgbClr val="43434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9">
                <a:extLst>
                  <a:ext uri="{FF2B5EF4-FFF2-40B4-BE49-F238E27FC236}">
                    <a16:creationId xmlns:a16="http://schemas.microsoft.com/office/drawing/2014/main" id="{01856D5B-F372-224E-8F29-04F0A48B23E7}"/>
                  </a:ext>
                </a:extLst>
              </p:cNvPr>
              <p:cNvSpPr/>
              <p:nvPr/>
            </p:nvSpPr>
            <p:spPr>
              <a:xfrm>
                <a:off x="8661955" y="3672183"/>
                <a:ext cx="0" cy="1323340"/>
              </a:xfrm>
              <a:custGeom>
                <a:avLst/>
                <a:gdLst/>
                <a:ahLst/>
                <a:cxnLst/>
                <a:rect l="l" t="t" r="r" b="b"/>
                <a:pathLst>
                  <a:path h="1323339">
                    <a:moveTo>
                      <a:pt x="0" y="1322798"/>
                    </a:moveTo>
                    <a:lnTo>
                      <a:pt x="0" y="1303723"/>
                    </a:lnTo>
                    <a:lnTo>
                      <a:pt x="0" y="0"/>
                    </a:lnTo>
                  </a:path>
                </a:pathLst>
              </a:custGeom>
              <a:ln w="38149">
                <a:solidFill>
                  <a:srgbClr val="43434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0">
                <a:extLst>
                  <a:ext uri="{FF2B5EF4-FFF2-40B4-BE49-F238E27FC236}">
                    <a16:creationId xmlns:a16="http://schemas.microsoft.com/office/drawing/2014/main" id="{8534E300-DE5A-4E4B-9BD3-04B8CBA1522A}"/>
                  </a:ext>
                </a:extLst>
              </p:cNvPr>
              <p:cNvSpPr/>
              <p:nvPr/>
            </p:nvSpPr>
            <p:spPr>
              <a:xfrm>
                <a:off x="8604539" y="4975906"/>
                <a:ext cx="114935" cy="114935"/>
              </a:xfrm>
              <a:custGeom>
                <a:avLst/>
                <a:gdLst/>
                <a:ahLst/>
                <a:cxnLst/>
                <a:rect l="l" t="t" r="r" b="b"/>
                <a:pathLst>
                  <a:path w="114934" h="114935">
                    <a:moveTo>
                      <a:pt x="114830" y="0"/>
                    </a:moveTo>
                    <a:lnTo>
                      <a:pt x="0" y="0"/>
                    </a:lnTo>
                    <a:lnTo>
                      <a:pt x="57414" y="114829"/>
                    </a:lnTo>
                    <a:lnTo>
                      <a:pt x="114830" y="0"/>
                    </a:lnTo>
                    <a:close/>
                  </a:path>
                </a:pathLst>
              </a:custGeom>
              <a:solidFill>
                <a:srgbClr val="43434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1">
                <a:extLst>
                  <a:ext uri="{FF2B5EF4-FFF2-40B4-BE49-F238E27FC236}">
                    <a16:creationId xmlns:a16="http://schemas.microsoft.com/office/drawing/2014/main" id="{B605A35F-CC08-F349-80C7-AF57D3BBAEB6}"/>
                  </a:ext>
                </a:extLst>
              </p:cNvPr>
              <p:cNvSpPr/>
              <p:nvPr/>
            </p:nvSpPr>
            <p:spPr>
              <a:xfrm>
                <a:off x="1518190" y="1997627"/>
                <a:ext cx="7465059" cy="3646804"/>
              </a:xfrm>
              <a:custGeom>
                <a:avLst/>
                <a:gdLst/>
                <a:ahLst/>
                <a:cxnLst/>
                <a:rect l="l" t="t" r="r" b="b"/>
                <a:pathLst>
                  <a:path w="7465059" h="3646804">
                    <a:moveTo>
                      <a:pt x="1179" y="786636"/>
                    </a:moveTo>
                    <a:lnTo>
                      <a:pt x="2925052" y="786627"/>
                    </a:lnTo>
                  </a:path>
                  <a:path w="7465059" h="3646804">
                    <a:moveTo>
                      <a:pt x="7464687" y="3097113"/>
                    </a:moveTo>
                    <a:lnTo>
                      <a:pt x="2894108" y="3097517"/>
                    </a:lnTo>
                  </a:path>
                  <a:path w="7465059" h="3646804">
                    <a:moveTo>
                      <a:pt x="2902623" y="3104786"/>
                    </a:moveTo>
                    <a:lnTo>
                      <a:pt x="0" y="563369"/>
                    </a:lnTo>
                  </a:path>
                  <a:path w="7465059" h="3646804">
                    <a:moveTo>
                      <a:pt x="333" y="701723"/>
                    </a:moveTo>
                    <a:lnTo>
                      <a:pt x="7463135" y="3203012"/>
                    </a:lnTo>
                  </a:path>
                  <a:path w="7465059" h="3646804">
                    <a:moveTo>
                      <a:pt x="2896440" y="0"/>
                    </a:moveTo>
                    <a:lnTo>
                      <a:pt x="2896440" y="3646258"/>
                    </a:lnTo>
                  </a:path>
                </a:pathLst>
              </a:custGeom>
              <a:ln w="9537">
                <a:solidFill>
                  <a:srgbClr val="43434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4" name="object 12">
                <a:extLst>
                  <a:ext uri="{FF2B5EF4-FFF2-40B4-BE49-F238E27FC236}">
                    <a16:creationId xmlns:a16="http://schemas.microsoft.com/office/drawing/2014/main" id="{5B151DB8-59AC-3B49-AA1D-D4557ACAB6BF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745373" y="3621953"/>
                <a:ext cx="91983" cy="104911"/>
              </a:xfrm>
              <a:prstGeom prst="rect">
                <a:avLst/>
              </a:prstGeom>
            </p:spPr>
          </p:pic>
          <p:pic>
            <p:nvPicPr>
              <p:cNvPr id="15" name="object 13">
                <a:extLst>
                  <a:ext uri="{FF2B5EF4-FFF2-40B4-BE49-F238E27FC236}">
                    <a16:creationId xmlns:a16="http://schemas.microsoft.com/office/drawing/2014/main" id="{7DE5B51E-C908-CA4C-BD81-7D7095F17067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008862" y="3621953"/>
                <a:ext cx="91983" cy="104911"/>
              </a:xfrm>
              <a:prstGeom prst="rect">
                <a:avLst/>
              </a:prstGeom>
            </p:spPr>
          </p:pic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216F3BF5-594D-9641-BF36-7BFC105450EC}"/>
                  </a:ext>
                </a:extLst>
              </p:cNvPr>
              <p:cNvSpPr/>
              <p:nvPr/>
            </p:nvSpPr>
            <p:spPr>
              <a:xfrm>
                <a:off x="4423956" y="2793226"/>
                <a:ext cx="1640839" cy="896619"/>
              </a:xfrm>
              <a:custGeom>
                <a:avLst/>
                <a:gdLst/>
                <a:ahLst/>
                <a:cxnLst/>
                <a:rect l="l" t="t" r="r" b="b"/>
                <a:pathLst>
                  <a:path w="1640839" h="896620">
                    <a:moveTo>
                      <a:pt x="0" y="0"/>
                    </a:moveTo>
                    <a:lnTo>
                      <a:pt x="0" y="896515"/>
                    </a:lnTo>
                    <a:lnTo>
                      <a:pt x="1640433" y="8874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AC8">
                  <a:alpha val="5000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EB8CE7F5-588F-B34E-8742-A3C2F9B186EC}"/>
                  </a:ext>
                </a:extLst>
              </p:cNvPr>
              <p:cNvSpPr/>
              <p:nvPr/>
            </p:nvSpPr>
            <p:spPr>
              <a:xfrm>
                <a:off x="4423956" y="2793227"/>
                <a:ext cx="1640839" cy="896619"/>
              </a:xfrm>
              <a:custGeom>
                <a:avLst/>
                <a:gdLst/>
                <a:ahLst/>
                <a:cxnLst/>
                <a:rect l="l" t="t" r="r" b="b"/>
                <a:pathLst>
                  <a:path w="1640839" h="896620">
                    <a:moveTo>
                      <a:pt x="0" y="0"/>
                    </a:moveTo>
                    <a:lnTo>
                      <a:pt x="1640433" y="887460"/>
                    </a:lnTo>
                    <a:lnTo>
                      <a:pt x="0" y="896515"/>
                    </a:lnTo>
                    <a:lnTo>
                      <a:pt x="0" y="0"/>
                    </a:lnTo>
                    <a:close/>
                  </a:path>
                </a:pathLst>
              </a:custGeom>
              <a:ln w="28612">
                <a:solidFill>
                  <a:srgbClr val="3D3E3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6">
                <a:extLst>
                  <a:ext uri="{FF2B5EF4-FFF2-40B4-BE49-F238E27FC236}">
                    <a16:creationId xmlns:a16="http://schemas.microsoft.com/office/drawing/2014/main" id="{41BBDE91-4662-9D4F-8136-87A3F3539BD1}"/>
                  </a:ext>
                </a:extLst>
              </p:cNvPr>
              <p:cNvSpPr/>
              <p:nvPr/>
            </p:nvSpPr>
            <p:spPr>
              <a:xfrm>
                <a:off x="6072491" y="3665810"/>
                <a:ext cx="2594610" cy="1430655"/>
              </a:xfrm>
              <a:custGeom>
                <a:avLst/>
                <a:gdLst/>
                <a:ahLst/>
                <a:cxnLst/>
                <a:rect l="l" t="t" r="r" b="b"/>
                <a:pathLst>
                  <a:path w="2594609" h="1430654">
                    <a:moveTo>
                      <a:pt x="2594173" y="0"/>
                    </a:moveTo>
                    <a:lnTo>
                      <a:pt x="0" y="14450"/>
                    </a:lnTo>
                    <a:lnTo>
                      <a:pt x="2594173" y="1430610"/>
                    </a:lnTo>
                    <a:lnTo>
                      <a:pt x="2594173" y="0"/>
                    </a:lnTo>
                    <a:close/>
                  </a:path>
                </a:pathLst>
              </a:custGeom>
              <a:solidFill>
                <a:srgbClr val="FFCAC8">
                  <a:alpha val="5000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7">
                <a:extLst>
                  <a:ext uri="{FF2B5EF4-FFF2-40B4-BE49-F238E27FC236}">
                    <a16:creationId xmlns:a16="http://schemas.microsoft.com/office/drawing/2014/main" id="{A8B44C47-4056-944F-B692-47AF92C104C5}"/>
                  </a:ext>
                </a:extLst>
              </p:cNvPr>
              <p:cNvSpPr/>
              <p:nvPr/>
            </p:nvSpPr>
            <p:spPr>
              <a:xfrm>
                <a:off x="6072491" y="3665810"/>
                <a:ext cx="2594610" cy="1430655"/>
              </a:xfrm>
              <a:custGeom>
                <a:avLst/>
                <a:gdLst/>
                <a:ahLst/>
                <a:cxnLst/>
                <a:rect l="l" t="t" r="r" b="b"/>
                <a:pathLst>
                  <a:path w="2594609" h="1430654">
                    <a:moveTo>
                      <a:pt x="2594173" y="1430610"/>
                    </a:moveTo>
                    <a:lnTo>
                      <a:pt x="0" y="14451"/>
                    </a:lnTo>
                    <a:lnTo>
                      <a:pt x="2594173" y="0"/>
                    </a:lnTo>
                    <a:lnTo>
                      <a:pt x="2594173" y="1430610"/>
                    </a:lnTo>
                    <a:close/>
                  </a:path>
                </a:pathLst>
              </a:custGeom>
              <a:ln w="28612">
                <a:solidFill>
                  <a:srgbClr val="3D3E3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CF9D17C8-44B6-EF4F-8270-EF2FD4F6FB35}"/>
                </a:ext>
              </a:extLst>
            </p:cNvPr>
            <p:cNvSpPr txBox="1"/>
            <p:nvPr/>
          </p:nvSpPr>
          <p:spPr>
            <a:xfrm>
              <a:off x="2447488" y="2944468"/>
              <a:ext cx="314325" cy="4140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550" i="1" spc="5" dirty="0">
                  <a:solidFill>
                    <a:srgbClr val="404040"/>
                  </a:solidFill>
                  <a:latin typeface="Times New Roman"/>
                  <a:cs typeface="Times New Roman"/>
                </a:rPr>
                <a:t>y</a:t>
              </a:r>
              <a:r>
                <a:rPr sz="2175" i="1" spc="7" baseline="-24904" dirty="0">
                  <a:solidFill>
                    <a:srgbClr val="404040"/>
                  </a:solidFill>
                  <a:latin typeface="Times New Roman"/>
                  <a:cs typeface="Times New Roman"/>
                </a:rPr>
                <a:t>o</a:t>
              </a:r>
              <a:endParaRPr sz="2175" baseline="-24904">
                <a:latin typeface="Times New Roman"/>
                <a:cs typeface="Times New Roman"/>
              </a:endParaRPr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32CE748E-11E5-A543-B7DD-2B6790F6387E}"/>
                </a:ext>
              </a:extLst>
            </p:cNvPr>
            <p:cNvSpPr txBox="1"/>
            <p:nvPr/>
          </p:nvSpPr>
          <p:spPr>
            <a:xfrm>
              <a:off x="9813854" y="4100168"/>
              <a:ext cx="268605" cy="4140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550" i="1" spc="-15" dirty="0">
                  <a:solidFill>
                    <a:srgbClr val="404040"/>
                  </a:solidFill>
                  <a:latin typeface="Times New Roman"/>
                  <a:cs typeface="Times New Roman"/>
                </a:rPr>
                <a:t>y</a:t>
              </a:r>
              <a:r>
                <a:rPr sz="2175" i="1" spc="-22" baseline="-24904" dirty="0">
                  <a:solidFill>
                    <a:srgbClr val="404040"/>
                  </a:solidFill>
                  <a:latin typeface="Times New Roman"/>
                  <a:cs typeface="Times New Roman"/>
                </a:rPr>
                <a:t>i</a:t>
              </a:r>
              <a:endParaRPr sz="2175" baseline="-24904">
                <a:latin typeface="Times New Roman"/>
                <a:cs typeface="Times New Roman"/>
              </a:endParaRPr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81C257E8-25DA-7F45-8D2F-B677199D11CA}"/>
                </a:ext>
              </a:extLst>
            </p:cNvPr>
            <p:cNvSpPr txBox="1"/>
            <p:nvPr/>
          </p:nvSpPr>
          <p:spPr>
            <a:xfrm>
              <a:off x="3761775" y="5433668"/>
              <a:ext cx="301625" cy="4140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550" i="1" spc="25" dirty="0">
                  <a:solidFill>
                    <a:srgbClr val="404040"/>
                  </a:solidFill>
                  <a:latin typeface="Times New Roman"/>
                  <a:cs typeface="Times New Roman"/>
                </a:rPr>
                <a:t>s</a:t>
              </a:r>
              <a:r>
                <a:rPr sz="2175" i="1" spc="37" baseline="-24904" dirty="0">
                  <a:solidFill>
                    <a:srgbClr val="404040"/>
                  </a:solidFill>
                  <a:latin typeface="Times New Roman"/>
                  <a:cs typeface="Times New Roman"/>
                </a:rPr>
                <a:t>o</a:t>
              </a:r>
              <a:endParaRPr sz="2175" baseline="-24904">
                <a:latin typeface="Times New Roman"/>
                <a:cs typeface="Times New Roman"/>
              </a:endParaRPr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6C767270-B7D6-A547-A70B-B18C922E1230}"/>
                </a:ext>
              </a:extLst>
            </p:cNvPr>
            <p:cNvSpPr txBox="1"/>
            <p:nvPr/>
          </p:nvSpPr>
          <p:spPr>
            <a:xfrm>
              <a:off x="7648360" y="5433668"/>
              <a:ext cx="256540" cy="4140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550" i="1" spc="5" dirty="0">
                  <a:solidFill>
                    <a:srgbClr val="404040"/>
                  </a:solidFill>
                  <a:latin typeface="Times New Roman"/>
                  <a:cs typeface="Times New Roman"/>
                </a:rPr>
                <a:t>s</a:t>
              </a:r>
              <a:r>
                <a:rPr sz="2175" i="1" spc="7" baseline="-24904" dirty="0">
                  <a:solidFill>
                    <a:srgbClr val="404040"/>
                  </a:solidFill>
                  <a:latin typeface="Times New Roman"/>
                  <a:cs typeface="Times New Roman"/>
                </a:rPr>
                <a:t>i</a:t>
              </a:r>
              <a:endParaRPr sz="2175" baseline="-24904">
                <a:latin typeface="Times New Roman"/>
                <a:cs typeface="Times New Roman"/>
              </a:endParaRPr>
            </a:p>
          </p:txBody>
        </p:sp>
        <p:grpSp>
          <p:nvGrpSpPr>
            <p:cNvPr id="31" name="object 29">
              <a:extLst>
                <a:ext uri="{FF2B5EF4-FFF2-40B4-BE49-F238E27FC236}">
                  <a16:creationId xmlns:a16="http://schemas.microsoft.com/office/drawing/2014/main" id="{6050C216-774B-B749-86F3-58437CC598EC}"/>
                </a:ext>
              </a:extLst>
            </p:cNvPr>
            <p:cNvGrpSpPr/>
            <p:nvPr/>
          </p:nvGrpSpPr>
          <p:grpSpPr>
            <a:xfrm>
              <a:off x="2818625" y="2008197"/>
              <a:ext cx="6927850" cy="3688079"/>
              <a:chOff x="1753483" y="1995841"/>
              <a:chExt cx="6927850" cy="3688079"/>
            </a:xfrm>
          </p:grpSpPr>
          <p:sp>
            <p:nvSpPr>
              <p:cNvPr id="32" name="object 30">
                <a:extLst>
                  <a:ext uri="{FF2B5EF4-FFF2-40B4-BE49-F238E27FC236}">
                    <a16:creationId xmlns:a16="http://schemas.microsoft.com/office/drawing/2014/main" id="{DC4B5CAA-65A0-ED4F-B9BB-A9502A56D2E1}"/>
                  </a:ext>
                </a:extLst>
              </p:cNvPr>
              <p:cNvSpPr/>
              <p:nvPr/>
            </p:nvSpPr>
            <p:spPr>
              <a:xfrm>
                <a:off x="4435101" y="5510316"/>
                <a:ext cx="4187190" cy="635"/>
              </a:xfrm>
              <a:custGeom>
                <a:avLst/>
                <a:gdLst/>
                <a:ahLst/>
                <a:cxnLst/>
                <a:rect l="l" t="t" r="r" b="b"/>
                <a:pathLst>
                  <a:path w="4187190" h="635">
                    <a:moveTo>
                      <a:pt x="0" y="41"/>
                    </a:moveTo>
                    <a:lnTo>
                      <a:pt x="4768" y="41"/>
                    </a:lnTo>
                    <a:lnTo>
                      <a:pt x="4182409" y="0"/>
                    </a:lnTo>
                    <a:lnTo>
                      <a:pt x="4187178" y="0"/>
                    </a:lnTo>
                  </a:path>
                </a:pathLst>
              </a:custGeom>
              <a:ln w="9537">
                <a:solidFill>
                  <a:srgbClr val="3D3E3F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31">
                <a:extLst>
                  <a:ext uri="{FF2B5EF4-FFF2-40B4-BE49-F238E27FC236}">
                    <a16:creationId xmlns:a16="http://schemas.microsoft.com/office/drawing/2014/main" id="{9552DFA1-7BBD-8F47-96C1-539EB2F7BD7F}"/>
                  </a:ext>
                </a:extLst>
              </p:cNvPr>
              <p:cNvSpPr/>
              <p:nvPr/>
            </p:nvSpPr>
            <p:spPr>
              <a:xfrm>
                <a:off x="4414418" y="5481713"/>
                <a:ext cx="4246245" cy="57785"/>
              </a:xfrm>
              <a:custGeom>
                <a:avLst/>
                <a:gdLst/>
                <a:ahLst/>
                <a:cxnLst/>
                <a:rect l="l" t="t" r="r" b="b"/>
                <a:pathLst>
                  <a:path w="4246245" h="57785">
                    <a:moveTo>
                      <a:pt x="28613" y="28651"/>
                    </a:moveTo>
                    <a:lnTo>
                      <a:pt x="0" y="38"/>
                    </a:lnTo>
                    <a:lnTo>
                      <a:pt x="0" y="57264"/>
                    </a:lnTo>
                    <a:lnTo>
                      <a:pt x="28613" y="28651"/>
                    </a:lnTo>
                    <a:close/>
                  </a:path>
                  <a:path w="4246245" h="57785">
                    <a:moveTo>
                      <a:pt x="4246003" y="28613"/>
                    </a:moveTo>
                    <a:lnTo>
                      <a:pt x="4188777" y="0"/>
                    </a:lnTo>
                    <a:lnTo>
                      <a:pt x="4203090" y="28613"/>
                    </a:lnTo>
                    <a:lnTo>
                      <a:pt x="4188777" y="57226"/>
                    </a:lnTo>
                    <a:lnTo>
                      <a:pt x="4246003" y="28613"/>
                    </a:lnTo>
                    <a:close/>
                  </a:path>
                </a:pathLst>
              </a:custGeom>
              <a:solidFill>
                <a:srgbClr val="3D3E3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2">
                <a:extLst>
                  <a:ext uri="{FF2B5EF4-FFF2-40B4-BE49-F238E27FC236}">
                    <a16:creationId xmlns:a16="http://schemas.microsoft.com/office/drawing/2014/main" id="{8E430AD8-455B-4948-B414-ACF16992B997}"/>
                  </a:ext>
                </a:extLst>
              </p:cNvPr>
              <p:cNvSpPr/>
              <p:nvPr/>
            </p:nvSpPr>
            <p:spPr>
              <a:xfrm>
                <a:off x="8657745" y="5205143"/>
                <a:ext cx="0" cy="429259"/>
              </a:xfrm>
              <a:custGeom>
                <a:avLst/>
                <a:gdLst/>
                <a:ahLst/>
                <a:cxnLst/>
                <a:rect l="l" t="t" r="r" b="b"/>
                <a:pathLst>
                  <a:path h="429260">
                    <a:moveTo>
                      <a:pt x="0" y="0"/>
                    </a:moveTo>
                    <a:lnTo>
                      <a:pt x="0" y="429238"/>
                    </a:lnTo>
                  </a:path>
                </a:pathLst>
              </a:custGeom>
              <a:ln w="9537">
                <a:solidFill>
                  <a:srgbClr val="3D3E3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33">
                <a:extLst>
                  <a:ext uri="{FF2B5EF4-FFF2-40B4-BE49-F238E27FC236}">
                    <a16:creationId xmlns:a16="http://schemas.microsoft.com/office/drawing/2014/main" id="{1789ED4A-4833-8E41-9870-84727DFB67B3}"/>
                  </a:ext>
                </a:extLst>
              </p:cNvPr>
              <p:cNvSpPr/>
              <p:nvPr/>
            </p:nvSpPr>
            <p:spPr>
              <a:xfrm>
                <a:off x="1791633" y="5510401"/>
                <a:ext cx="2602230" cy="635"/>
              </a:xfrm>
              <a:custGeom>
                <a:avLst/>
                <a:gdLst/>
                <a:ahLst/>
                <a:cxnLst/>
                <a:rect l="l" t="t" r="r" b="b"/>
                <a:pathLst>
                  <a:path w="2602229" h="635">
                    <a:moveTo>
                      <a:pt x="0" y="0"/>
                    </a:moveTo>
                    <a:lnTo>
                      <a:pt x="4768" y="0"/>
                    </a:lnTo>
                    <a:lnTo>
                      <a:pt x="2597403" y="8"/>
                    </a:lnTo>
                    <a:lnTo>
                      <a:pt x="2602171" y="8"/>
                    </a:lnTo>
                  </a:path>
                </a:pathLst>
              </a:custGeom>
              <a:ln w="9537">
                <a:solidFill>
                  <a:srgbClr val="3D3E3F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34">
                <a:extLst>
                  <a:ext uri="{FF2B5EF4-FFF2-40B4-BE49-F238E27FC236}">
                    <a16:creationId xmlns:a16="http://schemas.microsoft.com/office/drawing/2014/main" id="{0A4369D3-C55A-0145-8F5A-4A6831C2CC7D}"/>
                  </a:ext>
                </a:extLst>
              </p:cNvPr>
              <p:cNvSpPr/>
              <p:nvPr/>
            </p:nvSpPr>
            <p:spPr>
              <a:xfrm>
                <a:off x="1753476" y="5481790"/>
                <a:ext cx="2661285" cy="57785"/>
              </a:xfrm>
              <a:custGeom>
                <a:avLst/>
                <a:gdLst/>
                <a:ahLst/>
                <a:cxnLst/>
                <a:rect l="l" t="t" r="r" b="b"/>
                <a:pathLst>
                  <a:path w="2661285" h="57785">
                    <a:moveTo>
                      <a:pt x="57226" y="0"/>
                    </a:moveTo>
                    <a:lnTo>
                      <a:pt x="0" y="28613"/>
                    </a:lnTo>
                    <a:lnTo>
                      <a:pt x="57226" y="57226"/>
                    </a:lnTo>
                    <a:lnTo>
                      <a:pt x="42926" y="28613"/>
                    </a:lnTo>
                    <a:lnTo>
                      <a:pt x="57226" y="0"/>
                    </a:lnTo>
                    <a:close/>
                  </a:path>
                  <a:path w="2661285" h="57785">
                    <a:moveTo>
                      <a:pt x="2661005" y="12"/>
                    </a:moveTo>
                    <a:lnTo>
                      <a:pt x="2632392" y="28625"/>
                    </a:lnTo>
                    <a:lnTo>
                      <a:pt x="2661005" y="57238"/>
                    </a:lnTo>
                    <a:lnTo>
                      <a:pt x="2661005" y="12"/>
                    </a:lnTo>
                    <a:close/>
                  </a:path>
                </a:pathLst>
              </a:custGeom>
              <a:solidFill>
                <a:srgbClr val="3D3E3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5">
                <a:extLst>
                  <a:ext uri="{FF2B5EF4-FFF2-40B4-BE49-F238E27FC236}">
                    <a16:creationId xmlns:a16="http://schemas.microsoft.com/office/drawing/2014/main" id="{205F8727-C559-3242-951C-075C75482954}"/>
                  </a:ext>
                </a:extLst>
              </p:cNvPr>
              <p:cNvSpPr/>
              <p:nvPr/>
            </p:nvSpPr>
            <p:spPr>
              <a:xfrm>
                <a:off x="1763021" y="2000609"/>
                <a:ext cx="4291965" cy="3683000"/>
              </a:xfrm>
              <a:custGeom>
                <a:avLst/>
                <a:gdLst/>
                <a:ahLst/>
                <a:cxnLst/>
                <a:rect l="l" t="t" r="r" b="b"/>
                <a:pathLst>
                  <a:path w="4291965" h="3683000">
                    <a:moveTo>
                      <a:pt x="0" y="1735792"/>
                    </a:moveTo>
                    <a:lnTo>
                      <a:pt x="0" y="3682750"/>
                    </a:lnTo>
                  </a:path>
                  <a:path w="4291965" h="3683000">
                    <a:moveTo>
                      <a:pt x="4287062" y="0"/>
                    </a:moveTo>
                    <a:lnTo>
                      <a:pt x="4291831" y="1564174"/>
                    </a:lnTo>
                  </a:path>
                </a:pathLst>
              </a:custGeom>
              <a:ln w="9537">
                <a:solidFill>
                  <a:srgbClr val="3D3E3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36">
                <a:extLst>
                  <a:ext uri="{FF2B5EF4-FFF2-40B4-BE49-F238E27FC236}">
                    <a16:creationId xmlns:a16="http://schemas.microsoft.com/office/drawing/2014/main" id="{8768C096-5740-124D-9187-0607929D6A00}"/>
                  </a:ext>
                </a:extLst>
              </p:cNvPr>
              <p:cNvSpPr/>
              <p:nvPr/>
            </p:nvSpPr>
            <p:spPr>
              <a:xfrm>
                <a:off x="4435101" y="2057814"/>
                <a:ext cx="15735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73529">
                    <a:moveTo>
                      <a:pt x="0" y="4"/>
                    </a:moveTo>
                    <a:lnTo>
                      <a:pt x="4768" y="4"/>
                    </a:lnTo>
                    <a:lnTo>
                      <a:pt x="1568341" y="0"/>
                    </a:lnTo>
                    <a:lnTo>
                      <a:pt x="1573109" y="0"/>
                    </a:lnTo>
                  </a:path>
                </a:pathLst>
              </a:custGeom>
              <a:ln w="9537">
                <a:solidFill>
                  <a:srgbClr val="3D3E3F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37">
                <a:extLst>
                  <a:ext uri="{FF2B5EF4-FFF2-40B4-BE49-F238E27FC236}">
                    <a16:creationId xmlns:a16="http://schemas.microsoft.com/office/drawing/2014/main" id="{58FD2A42-2DA0-D145-BB7F-89C169046E9E}"/>
                  </a:ext>
                </a:extLst>
              </p:cNvPr>
              <p:cNvSpPr/>
              <p:nvPr/>
            </p:nvSpPr>
            <p:spPr>
              <a:xfrm>
                <a:off x="4414418" y="2029205"/>
                <a:ext cx="1631950" cy="57785"/>
              </a:xfrm>
              <a:custGeom>
                <a:avLst/>
                <a:gdLst/>
                <a:ahLst/>
                <a:cxnLst/>
                <a:rect l="l" t="t" r="r" b="b"/>
                <a:pathLst>
                  <a:path w="1631950" h="57785">
                    <a:moveTo>
                      <a:pt x="28613" y="28613"/>
                    </a:moveTo>
                    <a:lnTo>
                      <a:pt x="0" y="0"/>
                    </a:lnTo>
                    <a:lnTo>
                      <a:pt x="0" y="57226"/>
                    </a:lnTo>
                    <a:lnTo>
                      <a:pt x="28613" y="28613"/>
                    </a:lnTo>
                    <a:close/>
                  </a:path>
                  <a:path w="1631950" h="57785">
                    <a:moveTo>
                      <a:pt x="1631937" y="28613"/>
                    </a:moveTo>
                    <a:lnTo>
                      <a:pt x="1574711" y="0"/>
                    </a:lnTo>
                    <a:lnTo>
                      <a:pt x="1589024" y="28613"/>
                    </a:lnTo>
                    <a:lnTo>
                      <a:pt x="1574711" y="57226"/>
                    </a:lnTo>
                    <a:lnTo>
                      <a:pt x="1631937" y="28613"/>
                    </a:lnTo>
                    <a:close/>
                  </a:path>
                </a:pathLst>
              </a:custGeom>
              <a:solidFill>
                <a:srgbClr val="3D3E3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38">
                <a:extLst>
                  <a:ext uri="{FF2B5EF4-FFF2-40B4-BE49-F238E27FC236}">
                    <a16:creationId xmlns:a16="http://schemas.microsoft.com/office/drawing/2014/main" id="{E87E3C87-D066-BD4B-B273-F79FD43A8AE3}"/>
                  </a:ext>
                </a:extLst>
              </p:cNvPr>
              <p:cNvSpPr/>
              <p:nvPr/>
            </p:nvSpPr>
            <p:spPr>
              <a:xfrm>
                <a:off x="1772557" y="2783688"/>
                <a:ext cx="2651760" cy="896619"/>
              </a:xfrm>
              <a:custGeom>
                <a:avLst/>
                <a:gdLst/>
                <a:ahLst/>
                <a:cxnLst/>
                <a:rect l="l" t="t" r="r" b="b"/>
                <a:pathLst>
                  <a:path w="2651760" h="896620">
                    <a:moveTo>
                      <a:pt x="0" y="0"/>
                    </a:moveTo>
                    <a:lnTo>
                      <a:pt x="0" y="896515"/>
                    </a:lnTo>
                    <a:lnTo>
                      <a:pt x="2651398" y="8874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AC8">
                  <a:alpha val="1250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39">
                <a:extLst>
                  <a:ext uri="{FF2B5EF4-FFF2-40B4-BE49-F238E27FC236}">
                    <a16:creationId xmlns:a16="http://schemas.microsoft.com/office/drawing/2014/main" id="{BC45239D-198B-B247-8025-731E3A538B2B}"/>
                  </a:ext>
                </a:extLst>
              </p:cNvPr>
              <p:cNvSpPr/>
              <p:nvPr/>
            </p:nvSpPr>
            <p:spPr>
              <a:xfrm>
                <a:off x="1772558" y="2783689"/>
                <a:ext cx="2651760" cy="896619"/>
              </a:xfrm>
              <a:custGeom>
                <a:avLst/>
                <a:gdLst/>
                <a:ahLst/>
                <a:cxnLst/>
                <a:rect l="l" t="t" r="r" b="b"/>
                <a:pathLst>
                  <a:path w="2651760" h="896620">
                    <a:moveTo>
                      <a:pt x="0" y="0"/>
                    </a:moveTo>
                    <a:lnTo>
                      <a:pt x="2651398" y="887460"/>
                    </a:lnTo>
                    <a:lnTo>
                      <a:pt x="0" y="896515"/>
                    </a:lnTo>
                    <a:lnTo>
                      <a:pt x="0" y="0"/>
                    </a:lnTo>
                    <a:close/>
                  </a:path>
                </a:pathLst>
              </a:custGeom>
              <a:ln w="28612">
                <a:solidFill>
                  <a:srgbClr val="3D3E3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40">
                <a:extLst>
                  <a:ext uri="{FF2B5EF4-FFF2-40B4-BE49-F238E27FC236}">
                    <a16:creationId xmlns:a16="http://schemas.microsoft.com/office/drawing/2014/main" id="{0015A210-C31B-8948-869D-02C63A585944}"/>
                  </a:ext>
                </a:extLst>
              </p:cNvPr>
              <p:cNvSpPr/>
              <p:nvPr/>
            </p:nvSpPr>
            <p:spPr>
              <a:xfrm>
                <a:off x="4422519" y="3665810"/>
                <a:ext cx="4244340" cy="1430655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430654">
                    <a:moveTo>
                      <a:pt x="4244144" y="0"/>
                    </a:moveTo>
                    <a:lnTo>
                      <a:pt x="0" y="14450"/>
                    </a:lnTo>
                    <a:lnTo>
                      <a:pt x="4244144" y="1430610"/>
                    </a:lnTo>
                    <a:lnTo>
                      <a:pt x="4244144" y="0"/>
                    </a:lnTo>
                    <a:close/>
                  </a:path>
                </a:pathLst>
              </a:custGeom>
              <a:solidFill>
                <a:srgbClr val="FFCAC8">
                  <a:alpha val="1250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41">
                <a:extLst>
                  <a:ext uri="{FF2B5EF4-FFF2-40B4-BE49-F238E27FC236}">
                    <a16:creationId xmlns:a16="http://schemas.microsoft.com/office/drawing/2014/main" id="{66CB0991-C8CB-B848-AB38-08F2D0A0A406}"/>
                  </a:ext>
                </a:extLst>
              </p:cNvPr>
              <p:cNvSpPr/>
              <p:nvPr/>
            </p:nvSpPr>
            <p:spPr>
              <a:xfrm>
                <a:off x="4422520" y="3665810"/>
                <a:ext cx="4244340" cy="1430655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430654">
                    <a:moveTo>
                      <a:pt x="4244144" y="1430610"/>
                    </a:moveTo>
                    <a:lnTo>
                      <a:pt x="0" y="14451"/>
                    </a:lnTo>
                    <a:lnTo>
                      <a:pt x="4244144" y="0"/>
                    </a:lnTo>
                    <a:lnTo>
                      <a:pt x="4244144" y="1430610"/>
                    </a:lnTo>
                    <a:close/>
                  </a:path>
                </a:pathLst>
              </a:custGeom>
              <a:ln w="28612">
                <a:solidFill>
                  <a:srgbClr val="3D3E3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3" name="object 51">
              <a:extLst>
                <a:ext uri="{FF2B5EF4-FFF2-40B4-BE49-F238E27FC236}">
                  <a16:creationId xmlns:a16="http://schemas.microsoft.com/office/drawing/2014/main" id="{1B8DCC06-EB6D-954D-BC3A-B434918F3673}"/>
                </a:ext>
              </a:extLst>
            </p:cNvPr>
            <p:cNvSpPr txBox="1"/>
            <p:nvPr/>
          </p:nvSpPr>
          <p:spPr>
            <a:xfrm>
              <a:off x="2417820" y="1981174"/>
              <a:ext cx="836294" cy="4146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550" spc="25" dirty="0">
                  <a:solidFill>
                    <a:srgbClr val="4E5052"/>
                  </a:solidFill>
                  <a:latin typeface="Times New Roman"/>
                  <a:cs typeface="Times New Roman"/>
                </a:rPr>
                <a:t>object</a:t>
              </a:r>
              <a:endParaRPr sz="2550">
                <a:latin typeface="Times New Roman"/>
                <a:cs typeface="Times New Roman"/>
              </a:endParaRPr>
            </a:p>
          </p:txBody>
        </p:sp>
        <p:sp>
          <p:nvSpPr>
            <p:cNvPr id="54" name="object 52">
              <a:extLst>
                <a:ext uri="{FF2B5EF4-FFF2-40B4-BE49-F238E27FC236}">
                  <a16:creationId xmlns:a16="http://schemas.microsoft.com/office/drawing/2014/main" id="{4B57D0BD-C94D-454D-B336-DF794620491A}"/>
                </a:ext>
              </a:extLst>
            </p:cNvPr>
            <p:cNvSpPr txBox="1"/>
            <p:nvPr/>
          </p:nvSpPr>
          <p:spPr>
            <a:xfrm>
              <a:off x="9334882" y="1981174"/>
              <a:ext cx="818515" cy="4146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550" dirty="0">
                  <a:solidFill>
                    <a:srgbClr val="4E5052"/>
                  </a:solidFill>
                  <a:latin typeface="Times New Roman"/>
                  <a:cs typeface="Times New Roman"/>
                </a:rPr>
                <a:t>image</a:t>
              </a:r>
              <a:endParaRPr sz="2550">
                <a:latin typeface="Times New Roman"/>
                <a:cs typeface="Times New Roman"/>
              </a:endParaRPr>
            </a:p>
          </p:txBody>
        </p:sp>
        <p:sp>
          <p:nvSpPr>
            <p:cNvPr id="58" name="object 56">
              <a:extLst>
                <a:ext uri="{FF2B5EF4-FFF2-40B4-BE49-F238E27FC236}">
                  <a16:creationId xmlns:a16="http://schemas.microsoft.com/office/drawing/2014/main" id="{15DB643E-357D-3345-B66E-29F6880E1E6E}"/>
                </a:ext>
              </a:extLst>
            </p:cNvPr>
            <p:cNvSpPr txBox="1"/>
            <p:nvPr/>
          </p:nvSpPr>
          <p:spPr>
            <a:xfrm>
              <a:off x="6210951" y="1552414"/>
              <a:ext cx="3207385" cy="4140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825" i="1" spc="22" baseline="-3267" dirty="0">
                  <a:solidFill>
                    <a:srgbClr val="404040"/>
                  </a:solidFill>
                  <a:latin typeface="Times New Roman"/>
                  <a:cs typeface="Times New Roman"/>
                </a:rPr>
                <a:t>f </a:t>
              </a:r>
              <a:r>
                <a:rPr sz="2100" spc="20" dirty="0">
                  <a:solidFill>
                    <a:srgbClr val="4E5052"/>
                  </a:solidFill>
                  <a:latin typeface="Times New Roman"/>
                  <a:cs typeface="Times New Roman"/>
                </a:rPr>
                <a:t>(positive </a:t>
              </a:r>
              <a:r>
                <a:rPr sz="2100" spc="-20" dirty="0">
                  <a:solidFill>
                    <a:srgbClr val="4E5052"/>
                  </a:solidFill>
                  <a:latin typeface="Times New Roman"/>
                  <a:cs typeface="Times New Roman"/>
                </a:rPr>
                <a:t>is </a:t>
              </a:r>
              <a:r>
                <a:rPr sz="2100" spc="40" dirty="0">
                  <a:solidFill>
                    <a:srgbClr val="4E5052"/>
                  </a:solidFill>
                  <a:latin typeface="Times New Roman"/>
                  <a:cs typeface="Times New Roman"/>
                </a:rPr>
                <a:t>to </a:t>
              </a:r>
              <a:r>
                <a:rPr sz="2100" spc="45" dirty="0">
                  <a:solidFill>
                    <a:srgbClr val="4E5052"/>
                  </a:solidFill>
                  <a:latin typeface="Times New Roman"/>
                  <a:cs typeface="Times New Roman"/>
                </a:rPr>
                <a:t>right </a:t>
              </a:r>
              <a:r>
                <a:rPr sz="2100" spc="-20" dirty="0">
                  <a:solidFill>
                    <a:srgbClr val="4E5052"/>
                  </a:solidFill>
                  <a:latin typeface="Times New Roman"/>
                  <a:cs typeface="Times New Roman"/>
                </a:rPr>
                <a:t>of</a:t>
              </a:r>
              <a:r>
                <a:rPr sz="2100" spc="125" dirty="0">
                  <a:solidFill>
                    <a:srgbClr val="4E5052"/>
                  </a:solidFill>
                  <a:latin typeface="Times New Roman"/>
                  <a:cs typeface="Times New Roman"/>
                </a:rPr>
                <a:t> </a:t>
              </a:r>
              <a:r>
                <a:rPr sz="2100" spc="30" dirty="0">
                  <a:solidFill>
                    <a:srgbClr val="4E5052"/>
                  </a:solidFill>
                  <a:latin typeface="Times New Roman"/>
                  <a:cs typeface="Times New Roman"/>
                </a:rPr>
                <a:t>lens)</a:t>
              </a:r>
              <a:endParaRPr sz="210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8688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686F1-3A2D-7849-A07E-9BE9090C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Pin-hole Camera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8B02F-7F86-A842-8457-7D10F485D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07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E02C-3810-0641-B36E-35D3BE19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45" dirty="0"/>
              <a:t>Circle </a:t>
            </a:r>
            <a:r>
              <a:rPr lang="en-US" spc="-40" dirty="0"/>
              <a:t>of </a:t>
            </a:r>
            <a:r>
              <a:rPr lang="en-US" spc="40" dirty="0"/>
              <a:t>confusion</a:t>
            </a:r>
            <a:r>
              <a:rPr lang="en-US" spc="-80" dirty="0"/>
              <a:t> </a:t>
            </a:r>
            <a:r>
              <a:rPr lang="en-US" spc="229" dirty="0"/>
              <a:t>(C)</a:t>
            </a:r>
            <a:endParaRPr lang="en-US" dirty="0"/>
          </a:p>
        </p:txBody>
      </p:sp>
      <p:pic>
        <p:nvPicPr>
          <p:cNvPr id="6" name="object 12">
            <a:extLst>
              <a:ext uri="{FF2B5EF4-FFF2-40B4-BE49-F238E27FC236}">
                <a16:creationId xmlns:a16="http://schemas.microsoft.com/office/drawing/2014/main" id="{005671A2-9BE2-8344-8764-7047EEBC15F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047789"/>
            <a:ext cx="5537200" cy="3517900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A71C10FD-1F57-274B-A6A2-4B84C579B462}"/>
              </a:ext>
            </a:extLst>
          </p:cNvPr>
          <p:cNvSpPr txBox="1"/>
          <p:nvPr/>
        </p:nvSpPr>
        <p:spPr>
          <a:xfrm>
            <a:off x="6375400" y="2322633"/>
            <a:ext cx="5360808" cy="272254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944880">
              <a:lnSpc>
                <a:spcPts val="2700"/>
              </a:lnSpc>
              <a:spcBef>
                <a:spcPts val="490"/>
              </a:spcBef>
            </a:pPr>
            <a:r>
              <a:rPr sz="2550" spc="95" dirty="0">
                <a:solidFill>
                  <a:srgbClr val="515151"/>
                </a:solidFill>
                <a:latin typeface="Times New Roman"/>
                <a:cs typeface="Times New Roman"/>
              </a:rPr>
              <a:t>C </a:t>
            </a:r>
            <a:r>
              <a:rPr sz="2550" spc="55" dirty="0">
                <a:solidFill>
                  <a:srgbClr val="515151"/>
                </a:solidFill>
                <a:latin typeface="Times New Roman"/>
                <a:cs typeface="Times New Roman"/>
              </a:rPr>
              <a:t>depends </a:t>
            </a:r>
            <a:r>
              <a:rPr sz="2550" spc="45" dirty="0">
                <a:solidFill>
                  <a:srgbClr val="515151"/>
                </a:solidFill>
                <a:latin typeface="Times New Roman"/>
                <a:cs typeface="Times New Roman"/>
              </a:rPr>
              <a:t>on </a:t>
            </a:r>
            <a:r>
              <a:rPr sz="2550" spc="20" dirty="0">
                <a:solidFill>
                  <a:srgbClr val="515151"/>
                </a:solidFill>
                <a:latin typeface="Times New Roman"/>
                <a:cs typeface="Times New Roman"/>
              </a:rPr>
              <a:t>sensing medium, </a:t>
            </a:r>
            <a:r>
              <a:rPr sz="2550" spc="60" dirty="0">
                <a:solidFill>
                  <a:srgbClr val="515151"/>
                </a:solidFill>
                <a:latin typeface="Times New Roman"/>
                <a:cs typeface="Times New Roman"/>
              </a:rPr>
              <a:t>reproduction</a:t>
            </a:r>
            <a:r>
              <a:rPr sz="2550" spc="-275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550" spc="20" dirty="0">
                <a:solidFill>
                  <a:srgbClr val="515151"/>
                </a:solidFill>
                <a:latin typeface="Times New Roman"/>
                <a:cs typeface="Times New Roman"/>
              </a:rPr>
              <a:t>medium,  </a:t>
            </a:r>
            <a:r>
              <a:rPr sz="2550" spc="5" dirty="0">
                <a:solidFill>
                  <a:srgbClr val="515151"/>
                </a:solidFill>
                <a:latin typeface="Times New Roman"/>
                <a:cs typeface="Times New Roman"/>
              </a:rPr>
              <a:t>viewing </a:t>
            </a:r>
            <a:r>
              <a:rPr sz="2550" spc="30" dirty="0">
                <a:solidFill>
                  <a:srgbClr val="515151"/>
                </a:solidFill>
                <a:latin typeface="Times New Roman"/>
                <a:cs typeface="Times New Roman"/>
              </a:rPr>
              <a:t>distance, </a:t>
            </a:r>
            <a:r>
              <a:rPr sz="2550" spc="65" dirty="0">
                <a:solidFill>
                  <a:srgbClr val="515151"/>
                </a:solidFill>
                <a:latin typeface="Times New Roman"/>
                <a:cs typeface="Times New Roman"/>
              </a:rPr>
              <a:t>human</a:t>
            </a:r>
            <a:r>
              <a:rPr sz="2550" spc="-40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515151"/>
                </a:solidFill>
                <a:latin typeface="Times New Roman"/>
                <a:cs typeface="Times New Roman"/>
              </a:rPr>
              <a:t>vision,...</a:t>
            </a:r>
            <a:endParaRPr sz="2550" dirty="0">
              <a:latin typeface="Times New Roman"/>
              <a:cs typeface="Times New Roman"/>
            </a:endParaRPr>
          </a:p>
          <a:p>
            <a:pPr marL="431800" indent="-229235">
              <a:lnSpc>
                <a:spcPct val="100000"/>
              </a:lnSpc>
              <a:spcBef>
                <a:spcPts val="220"/>
              </a:spcBef>
              <a:buSzPct val="82352"/>
              <a:buChar char="•"/>
              <a:tabLst>
                <a:tab pos="432434" algn="l"/>
              </a:tabLst>
            </a:pPr>
            <a:r>
              <a:rPr sz="2550" spc="30" dirty="0">
                <a:solidFill>
                  <a:srgbClr val="515151"/>
                </a:solidFill>
                <a:latin typeface="Times New Roman"/>
                <a:cs typeface="Times New Roman"/>
              </a:rPr>
              <a:t>for </a:t>
            </a:r>
            <a:r>
              <a:rPr sz="2550" spc="75" dirty="0">
                <a:solidFill>
                  <a:srgbClr val="515151"/>
                </a:solidFill>
                <a:latin typeface="Times New Roman"/>
                <a:cs typeface="Times New Roman"/>
              </a:rPr>
              <a:t>print </a:t>
            </a:r>
            <a:r>
              <a:rPr sz="2550" spc="25" dirty="0">
                <a:solidFill>
                  <a:srgbClr val="515151"/>
                </a:solidFill>
                <a:latin typeface="Times New Roman"/>
                <a:cs typeface="Times New Roman"/>
              </a:rPr>
              <a:t>from </a:t>
            </a:r>
            <a:r>
              <a:rPr sz="2550" dirty="0">
                <a:solidFill>
                  <a:srgbClr val="515151"/>
                </a:solidFill>
                <a:latin typeface="Times New Roman"/>
                <a:cs typeface="Times New Roman"/>
              </a:rPr>
              <a:t>35mm </a:t>
            </a:r>
            <a:r>
              <a:rPr sz="2550" spc="-40" dirty="0">
                <a:solidFill>
                  <a:srgbClr val="515151"/>
                </a:solidFill>
                <a:latin typeface="Times New Roman"/>
                <a:cs typeface="Times New Roman"/>
              </a:rPr>
              <a:t>film, </a:t>
            </a:r>
            <a:r>
              <a:rPr sz="2550" dirty="0">
                <a:solidFill>
                  <a:srgbClr val="515151"/>
                </a:solidFill>
                <a:latin typeface="Times New Roman"/>
                <a:cs typeface="Times New Roman"/>
              </a:rPr>
              <a:t>0.02mm </a:t>
            </a:r>
            <a:r>
              <a:rPr sz="2550" spc="80" dirty="0">
                <a:solidFill>
                  <a:srgbClr val="515151"/>
                </a:solidFill>
                <a:latin typeface="Times New Roman"/>
                <a:cs typeface="Times New Roman"/>
              </a:rPr>
              <a:t>(on </a:t>
            </a:r>
            <a:r>
              <a:rPr sz="2550" spc="35" dirty="0">
                <a:solidFill>
                  <a:srgbClr val="515151"/>
                </a:solidFill>
                <a:latin typeface="Times New Roman"/>
                <a:cs typeface="Times New Roman"/>
              </a:rPr>
              <a:t>negative) </a:t>
            </a:r>
            <a:r>
              <a:rPr sz="2550" spc="-25" dirty="0">
                <a:solidFill>
                  <a:srgbClr val="515151"/>
                </a:solidFill>
                <a:latin typeface="Times New Roman"/>
                <a:cs typeface="Times New Roman"/>
              </a:rPr>
              <a:t>is</a:t>
            </a:r>
            <a:r>
              <a:rPr sz="2550" spc="-195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550" spc="20" dirty="0">
                <a:solidFill>
                  <a:srgbClr val="515151"/>
                </a:solidFill>
                <a:latin typeface="Times New Roman"/>
                <a:cs typeface="Times New Roman"/>
              </a:rPr>
              <a:t>typical</a:t>
            </a:r>
            <a:endParaRPr sz="2550" dirty="0">
              <a:latin typeface="Times New Roman"/>
              <a:cs typeface="Times New Roman"/>
            </a:endParaRPr>
          </a:p>
          <a:p>
            <a:pPr marL="431800" indent="-229235">
              <a:lnSpc>
                <a:spcPct val="100000"/>
              </a:lnSpc>
              <a:spcBef>
                <a:spcPts val="245"/>
              </a:spcBef>
              <a:buSzPct val="82352"/>
              <a:buChar char="•"/>
              <a:tabLst>
                <a:tab pos="432434" algn="l"/>
              </a:tabLst>
            </a:pPr>
            <a:r>
              <a:rPr sz="2550" spc="30" dirty="0">
                <a:solidFill>
                  <a:srgbClr val="515151"/>
                </a:solidFill>
                <a:latin typeface="Times New Roman"/>
                <a:cs typeface="Times New Roman"/>
              </a:rPr>
              <a:t>for </a:t>
            </a:r>
            <a:r>
              <a:rPr sz="2550" spc="40" dirty="0">
                <a:solidFill>
                  <a:srgbClr val="515151"/>
                </a:solidFill>
                <a:latin typeface="Times New Roman"/>
                <a:cs typeface="Times New Roman"/>
              </a:rPr>
              <a:t>high-end </a:t>
            </a:r>
            <a:r>
              <a:rPr sz="2550" spc="80" dirty="0">
                <a:solidFill>
                  <a:srgbClr val="515151"/>
                </a:solidFill>
                <a:latin typeface="Times New Roman"/>
                <a:cs typeface="Times New Roman"/>
              </a:rPr>
              <a:t>SLR, </a:t>
            </a:r>
            <a:r>
              <a:rPr sz="2550" spc="-50" dirty="0">
                <a:solidFill>
                  <a:srgbClr val="515151"/>
                </a:solidFill>
                <a:latin typeface="Times New Roman"/>
                <a:cs typeface="Times New Roman"/>
              </a:rPr>
              <a:t>6µ </a:t>
            </a:r>
            <a:r>
              <a:rPr sz="2550" spc="-25" dirty="0">
                <a:solidFill>
                  <a:srgbClr val="515151"/>
                </a:solidFill>
                <a:latin typeface="Times New Roman"/>
                <a:cs typeface="Times New Roman"/>
              </a:rPr>
              <a:t>is </a:t>
            </a:r>
            <a:r>
              <a:rPr sz="2550" spc="20" dirty="0">
                <a:solidFill>
                  <a:srgbClr val="515151"/>
                </a:solidFill>
                <a:latin typeface="Times New Roman"/>
                <a:cs typeface="Times New Roman"/>
              </a:rPr>
              <a:t>typical </a:t>
            </a:r>
            <a:r>
              <a:rPr sz="2550" spc="70" dirty="0">
                <a:solidFill>
                  <a:srgbClr val="515151"/>
                </a:solidFill>
                <a:latin typeface="Times New Roman"/>
                <a:cs typeface="Times New Roman"/>
              </a:rPr>
              <a:t>(1</a:t>
            </a:r>
            <a:r>
              <a:rPr sz="2550" spc="-120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550" spc="30" dirty="0">
                <a:solidFill>
                  <a:srgbClr val="515151"/>
                </a:solidFill>
                <a:latin typeface="Times New Roman"/>
                <a:cs typeface="Times New Roman"/>
              </a:rPr>
              <a:t>pixel)</a:t>
            </a:r>
            <a:endParaRPr sz="25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7097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250A-5B47-6B4D-A1E4-7656316E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204" dirty="0"/>
              <a:t>Depth </a:t>
            </a:r>
            <a:r>
              <a:rPr lang="en-US" spc="-40" dirty="0"/>
              <a:t>of </a:t>
            </a:r>
            <a:r>
              <a:rPr lang="en-US" spc="-35" dirty="0"/>
              <a:t>field</a:t>
            </a:r>
            <a:r>
              <a:rPr lang="en-US" spc="-204" dirty="0"/>
              <a:t> </a:t>
            </a:r>
            <a:r>
              <a:rPr lang="en-US" spc="50" dirty="0"/>
              <a:t>formula</a:t>
            </a:r>
            <a:endParaRPr lang="en-US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FAD76437-BD89-7D4A-BC30-C2A1A790ABBB}"/>
              </a:ext>
            </a:extLst>
          </p:cNvPr>
          <p:cNvSpPr txBox="1"/>
          <p:nvPr/>
        </p:nvSpPr>
        <p:spPr>
          <a:xfrm>
            <a:off x="1117712" y="6620802"/>
            <a:ext cx="15938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515151"/>
                </a:solidFill>
                <a:latin typeface="Times New Roman"/>
                <a:cs typeface="Times New Roman"/>
              </a:rPr>
              <a:t>55</a:t>
            </a:r>
            <a:endParaRPr sz="1050">
              <a:latin typeface="Times New Roman"/>
              <a:cs typeface="Times New Roman"/>
            </a:endParaRPr>
          </a:p>
        </p:txBody>
      </p:sp>
      <p:grpSp>
        <p:nvGrpSpPr>
          <p:cNvPr id="9" name="object 7">
            <a:extLst>
              <a:ext uri="{FF2B5EF4-FFF2-40B4-BE49-F238E27FC236}">
                <a16:creationId xmlns:a16="http://schemas.microsoft.com/office/drawing/2014/main" id="{49A64AEE-2D19-7743-B590-C6750C5AC901}"/>
              </a:ext>
            </a:extLst>
          </p:cNvPr>
          <p:cNvGrpSpPr/>
          <p:nvPr/>
        </p:nvGrpSpPr>
        <p:grpSpPr>
          <a:xfrm>
            <a:off x="1473448" y="1341734"/>
            <a:ext cx="8681720" cy="3423920"/>
            <a:chOff x="546691" y="2040234"/>
            <a:chExt cx="8681720" cy="3423920"/>
          </a:xfrm>
        </p:grpSpPr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9099A1C8-D63D-4D40-9D1C-7A0C99ED9178}"/>
                </a:ext>
              </a:extLst>
            </p:cNvPr>
            <p:cNvSpPr/>
            <p:nvPr/>
          </p:nvSpPr>
          <p:spPr>
            <a:xfrm>
              <a:off x="6206196" y="2223981"/>
              <a:ext cx="659765" cy="3001645"/>
            </a:xfrm>
            <a:custGeom>
              <a:avLst/>
              <a:gdLst/>
              <a:ahLst/>
              <a:cxnLst/>
              <a:rect l="l" t="t" r="r" b="b"/>
              <a:pathLst>
                <a:path w="659765" h="3001645">
                  <a:moveTo>
                    <a:pt x="329781" y="0"/>
                  </a:moveTo>
                  <a:lnTo>
                    <a:pt x="275722" y="20181"/>
                  </a:lnTo>
                  <a:lnTo>
                    <a:pt x="240265" y="56058"/>
                  </a:lnTo>
                  <a:lnTo>
                    <a:pt x="205684" y="109875"/>
                  </a:lnTo>
                  <a:lnTo>
                    <a:pt x="172327" y="181630"/>
                  </a:lnTo>
                  <a:lnTo>
                    <a:pt x="156218" y="224235"/>
                  </a:lnTo>
                  <a:lnTo>
                    <a:pt x="140545" y="271324"/>
                  </a:lnTo>
                  <a:lnTo>
                    <a:pt x="125354" y="322899"/>
                  </a:lnTo>
                  <a:lnTo>
                    <a:pt x="110688" y="378958"/>
                  </a:lnTo>
                  <a:lnTo>
                    <a:pt x="96591" y="439501"/>
                  </a:lnTo>
                  <a:lnTo>
                    <a:pt x="87610" y="481968"/>
                  </a:lnTo>
                  <a:lnTo>
                    <a:pt x="79068" y="525614"/>
                  </a:lnTo>
                  <a:lnTo>
                    <a:pt x="70964" y="570380"/>
                  </a:lnTo>
                  <a:lnTo>
                    <a:pt x="63298" y="616208"/>
                  </a:lnTo>
                  <a:lnTo>
                    <a:pt x="56071" y="663039"/>
                  </a:lnTo>
                  <a:lnTo>
                    <a:pt x="49281" y="710813"/>
                  </a:lnTo>
                  <a:lnTo>
                    <a:pt x="42929" y="759472"/>
                  </a:lnTo>
                  <a:lnTo>
                    <a:pt x="37015" y="808956"/>
                  </a:lnTo>
                  <a:lnTo>
                    <a:pt x="31539" y="859207"/>
                  </a:lnTo>
                  <a:lnTo>
                    <a:pt x="26502" y="910166"/>
                  </a:lnTo>
                  <a:lnTo>
                    <a:pt x="21902" y="961773"/>
                  </a:lnTo>
                  <a:lnTo>
                    <a:pt x="17741" y="1013970"/>
                  </a:lnTo>
                  <a:lnTo>
                    <a:pt x="14017" y="1066698"/>
                  </a:lnTo>
                  <a:lnTo>
                    <a:pt x="10732" y="1119897"/>
                  </a:lnTo>
                  <a:lnTo>
                    <a:pt x="7884" y="1173510"/>
                  </a:lnTo>
                  <a:lnTo>
                    <a:pt x="5475" y="1227476"/>
                  </a:lnTo>
                  <a:lnTo>
                    <a:pt x="3504" y="1281737"/>
                  </a:lnTo>
                  <a:lnTo>
                    <a:pt x="1971" y="1336234"/>
                  </a:lnTo>
                  <a:lnTo>
                    <a:pt x="876" y="1390908"/>
                  </a:lnTo>
                  <a:lnTo>
                    <a:pt x="219" y="1445700"/>
                  </a:lnTo>
                  <a:lnTo>
                    <a:pt x="0" y="1500551"/>
                  </a:lnTo>
                  <a:lnTo>
                    <a:pt x="219" y="1555401"/>
                  </a:lnTo>
                  <a:lnTo>
                    <a:pt x="876" y="1610193"/>
                  </a:lnTo>
                  <a:lnTo>
                    <a:pt x="1971" y="1664867"/>
                  </a:lnTo>
                  <a:lnTo>
                    <a:pt x="3504" y="1719364"/>
                  </a:lnTo>
                  <a:lnTo>
                    <a:pt x="5475" y="1773625"/>
                  </a:lnTo>
                  <a:lnTo>
                    <a:pt x="7884" y="1827591"/>
                  </a:lnTo>
                  <a:lnTo>
                    <a:pt x="10732" y="1881204"/>
                  </a:lnTo>
                  <a:lnTo>
                    <a:pt x="14017" y="1934403"/>
                  </a:lnTo>
                  <a:lnTo>
                    <a:pt x="17741" y="1987131"/>
                  </a:lnTo>
                  <a:lnTo>
                    <a:pt x="21902" y="2039328"/>
                  </a:lnTo>
                  <a:lnTo>
                    <a:pt x="26502" y="2090936"/>
                  </a:lnTo>
                  <a:lnTo>
                    <a:pt x="31539" y="2141894"/>
                  </a:lnTo>
                  <a:lnTo>
                    <a:pt x="37015" y="2192145"/>
                  </a:lnTo>
                  <a:lnTo>
                    <a:pt x="42929" y="2241629"/>
                  </a:lnTo>
                  <a:lnTo>
                    <a:pt x="49281" y="2290288"/>
                  </a:lnTo>
                  <a:lnTo>
                    <a:pt x="56071" y="2338062"/>
                  </a:lnTo>
                  <a:lnTo>
                    <a:pt x="63298" y="2384893"/>
                  </a:lnTo>
                  <a:lnTo>
                    <a:pt x="70964" y="2430721"/>
                  </a:lnTo>
                  <a:lnTo>
                    <a:pt x="79068" y="2475487"/>
                  </a:lnTo>
                  <a:lnTo>
                    <a:pt x="87610" y="2519133"/>
                  </a:lnTo>
                  <a:lnTo>
                    <a:pt x="96591" y="2561600"/>
                  </a:lnTo>
                  <a:lnTo>
                    <a:pt x="110688" y="2622144"/>
                  </a:lnTo>
                  <a:lnTo>
                    <a:pt x="125354" y="2678203"/>
                  </a:lnTo>
                  <a:lnTo>
                    <a:pt x="140545" y="2729777"/>
                  </a:lnTo>
                  <a:lnTo>
                    <a:pt x="156218" y="2776867"/>
                  </a:lnTo>
                  <a:lnTo>
                    <a:pt x="172327" y="2819471"/>
                  </a:lnTo>
                  <a:lnTo>
                    <a:pt x="188831" y="2857591"/>
                  </a:lnTo>
                  <a:lnTo>
                    <a:pt x="222843" y="2920378"/>
                  </a:lnTo>
                  <a:lnTo>
                    <a:pt x="257906" y="2965225"/>
                  </a:lnTo>
                  <a:lnTo>
                    <a:pt x="293669" y="2992133"/>
                  </a:lnTo>
                  <a:lnTo>
                    <a:pt x="329781" y="3001103"/>
                  </a:lnTo>
                  <a:lnTo>
                    <a:pt x="347859" y="2998860"/>
                  </a:lnTo>
                  <a:lnTo>
                    <a:pt x="383841" y="2980921"/>
                  </a:lnTo>
                  <a:lnTo>
                    <a:pt x="419297" y="2945044"/>
                  </a:lnTo>
                  <a:lnTo>
                    <a:pt x="453879" y="2891227"/>
                  </a:lnTo>
                  <a:lnTo>
                    <a:pt x="487235" y="2819471"/>
                  </a:lnTo>
                  <a:lnTo>
                    <a:pt x="503345" y="2776867"/>
                  </a:lnTo>
                  <a:lnTo>
                    <a:pt x="519018" y="2729777"/>
                  </a:lnTo>
                  <a:lnTo>
                    <a:pt x="534209" y="2678203"/>
                  </a:lnTo>
                  <a:lnTo>
                    <a:pt x="548875" y="2622144"/>
                  </a:lnTo>
                  <a:lnTo>
                    <a:pt x="562973" y="2561600"/>
                  </a:lnTo>
                  <a:lnTo>
                    <a:pt x="571953" y="2519133"/>
                  </a:lnTo>
                  <a:lnTo>
                    <a:pt x="580495" y="2475487"/>
                  </a:lnTo>
                  <a:lnTo>
                    <a:pt x="588599" y="2430721"/>
                  </a:lnTo>
                  <a:lnTo>
                    <a:pt x="596265" y="2384893"/>
                  </a:lnTo>
                  <a:lnTo>
                    <a:pt x="603492" y="2338062"/>
                  </a:lnTo>
                  <a:lnTo>
                    <a:pt x="610282" y="2290288"/>
                  </a:lnTo>
                  <a:lnTo>
                    <a:pt x="616634" y="2241629"/>
                  </a:lnTo>
                  <a:lnTo>
                    <a:pt x="622548" y="2192145"/>
                  </a:lnTo>
                  <a:lnTo>
                    <a:pt x="628023" y="2141894"/>
                  </a:lnTo>
                  <a:lnTo>
                    <a:pt x="633061" y="2090936"/>
                  </a:lnTo>
                  <a:lnTo>
                    <a:pt x="637660" y="2039328"/>
                  </a:lnTo>
                  <a:lnTo>
                    <a:pt x="641822" y="1987131"/>
                  </a:lnTo>
                  <a:lnTo>
                    <a:pt x="645545" y="1934403"/>
                  </a:lnTo>
                  <a:lnTo>
                    <a:pt x="648831" y="1881204"/>
                  </a:lnTo>
                  <a:lnTo>
                    <a:pt x="651678" y="1827591"/>
                  </a:lnTo>
                  <a:lnTo>
                    <a:pt x="654087" y="1773625"/>
                  </a:lnTo>
                  <a:lnTo>
                    <a:pt x="656058" y="1719364"/>
                  </a:lnTo>
                  <a:lnTo>
                    <a:pt x="657592" y="1664867"/>
                  </a:lnTo>
                  <a:lnTo>
                    <a:pt x="658687" y="1610193"/>
                  </a:lnTo>
                  <a:lnTo>
                    <a:pt x="659344" y="1555401"/>
                  </a:lnTo>
                  <a:lnTo>
                    <a:pt x="659563" y="1500551"/>
                  </a:lnTo>
                  <a:lnTo>
                    <a:pt x="659344" y="1445700"/>
                  </a:lnTo>
                  <a:lnTo>
                    <a:pt x="658687" y="1390908"/>
                  </a:lnTo>
                  <a:lnTo>
                    <a:pt x="657592" y="1336234"/>
                  </a:lnTo>
                  <a:lnTo>
                    <a:pt x="656058" y="1281737"/>
                  </a:lnTo>
                  <a:lnTo>
                    <a:pt x="654087" y="1227476"/>
                  </a:lnTo>
                  <a:lnTo>
                    <a:pt x="651678" y="1173510"/>
                  </a:lnTo>
                  <a:lnTo>
                    <a:pt x="648831" y="1119897"/>
                  </a:lnTo>
                  <a:lnTo>
                    <a:pt x="645545" y="1066698"/>
                  </a:lnTo>
                  <a:lnTo>
                    <a:pt x="641822" y="1013970"/>
                  </a:lnTo>
                  <a:lnTo>
                    <a:pt x="637660" y="961773"/>
                  </a:lnTo>
                  <a:lnTo>
                    <a:pt x="633061" y="910166"/>
                  </a:lnTo>
                  <a:lnTo>
                    <a:pt x="628023" y="859207"/>
                  </a:lnTo>
                  <a:lnTo>
                    <a:pt x="622548" y="808956"/>
                  </a:lnTo>
                  <a:lnTo>
                    <a:pt x="616634" y="759472"/>
                  </a:lnTo>
                  <a:lnTo>
                    <a:pt x="610282" y="710813"/>
                  </a:lnTo>
                  <a:lnTo>
                    <a:pt x="603492" y="663039"/>
                  </a:lnTo>
                  <a:lnTo>
                    <a:pt x="596265" y="616208"/>
                  </a:lnTo>
                  <a:lnTo>
                    <a:pt x="588599" y="570380"/>
                  </a:lnTo>
                  <a:lnTo>
                    <a:pt x="580495" y="525614"/>
                  </a:lnTo>
                  <a:lnTo>
                    <a:pt x="571953" y="481968"/>
                  </a:lnTo>
                  <a:lnTo>
                    <a:pt x="562973" y="439501"/>
                  </a:lnTo>
                  <a:lnTo>
                    <a:pt x="548875" y="378958"/>
                  </a:lnTo>
                  <a:lnTo>
                    <a:pt x="534209" y="322899"/>
                  </a:lnTo>
                  <a:lnTo>
                    <a:pt x="519018" y="271324"/>
                  </a:lnTo>
                  <a:lnTo>
                    <a:pt x="503345" y="224235"/>
                  </a:lnTo>
                  <a:lnTo>
                    <a:pt x="487235" y="181630"/>
                  </a:lnTo>
                  <a:lnTo>
                    <a:pt x="470732" y="143510"/>
                  </a:lnTo>
                  <a:lnTo>
                    <a:pt x="436719" y="80724"/>
                  </a:lnTo>
                  <a:lnTo>
                    <a:pt x="401656" y="35877"/>
                  </a:lnTo>
                  <a:lnTo>
                    <a:pt x="365894" y="8969"/>
                  </a:lnTo>
                  <a:lnTo>
                    <a:pt x="329781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A4262DAC-6C9C-5447-B07F-6926C139D9F8}"/>
                </a:ext>
              </a:extLst>
            </p:cNvPr>
            <p:cNvSpPr/>
            <p:nvPr/>
          </p:nvSpPr>
          <p:spPr>
            <a:xfrm>
              <a:off x="6206196" y="2223982"/>
              <a:ext cx="659765" cy="3001645"/>
            </a:xfrm>
            <a:custGeom>
              <a:avLst/>
              <a:gdLst/>
              <a:ahLst/>
              <a:cxnLst/>
              <a:rect l="l" t="t" r="r" b="b"/>
              <a:pathLst>
                <a:path w="659765" h="3001645">
                  <a:moveTo>
                    <a:pt x="96591" y="439500"/>
                  </a:moveTo>
                  <a:lnTo>
                    <a:pt x="87611" y="481967"/>
                  </a:lnTo>
                  <a:lnTo>
                    <a:pt x="79069" y="525613"/>
                  </a:lnTo>
                  <a:lnTo>
                    <a:pt x="70964" y="570380"/>
                  </a:lnTo>
                  <a:lnTo>
                    <a:pt x="63299" y="616208"/>
                  </a:lnTo>
                  <a:lnTo>
                    <a:pt x="56071" y="663038"/>
                  </a:lnTo>
                  <a:lnTo>
                    <a:pt x="49281" y="710812"/>
                  </a:lnTo>
                  <a:lnTo>
                    <a:pt x="42929" y="759471"/>
                  </a:lnTo>
                  <a:lnTo>
                    <a:pt x="37015" y="808956"/>
                  </a:lnTo>
                  <a:lnTo>
                    <a:pt x="31539" y="859207"/>
                  </a:lnTo>
                  <a:lnTo>
                    <a:pt x="26502" y="910165"/>
                  </a:lnTo>
                  <a:lnTo>
                    <a:pt x="21902" y="961773"/>
                  </a:lnTo>
                  <a:lnTo>
                    <a:pt x="17741" y="1013970"/>
                  </a:lnTo>
                  <a:lnTo>
                    <a:pt x="14017" y="1066697"/>
                  </a:lnTo>
                  <a:lnTo>
                    <a:pt x="10732" y="1119897"/>
                  </a:lnTo>
                  <a:lnTo>
                    <a:pt x="7884" y="1173510"/>
                  </a:lnTo>
                  <a:lnTo>
                    <a:pt x="5475" y="1227476"/>
                  </a:lnTo>
                  <a:lnTo>
                    <a:pt x="3504" y="1281737"/>
                  </a:lnTo>
                  <a:lnTo>
                    <a:pt x="1971" y="1336234"/>
                  </a:lnTo>
                  <a:lnTo>
                    <a:pt x="876" y="1390908"/>
                  </a:lnTo>
                  <a:lnTo>
                    <a:pt x="219" y="1445700"/>
                  </a:lnTo>
                  <a:lnTo>
                    <a:pt x="0" y="1500550"/>
                  </a:lnTo>
                  <a:lnTo>
                    <a:pt x="219" y="1555401"/>
                  </a:lnTo>
                  <a:lnTo>
                    <a:pt x="876" y="1610193"/>
                  </a:lnTo>
                  <a:lnTo>
                    <a:pt x="1971" y="1664867"/>
                  </a:lnTo>
                  <a:lnTo>
                    <a:pt x="3504" y="1719364"/>
                  </a:lnTo>
                  <a:lnTo>
                    <a:pt x="5475" y="1773625"/>
                  </a:lnTo>
                  <a:lnTo>
                    <a:pt x="7884" y="1827591"/>
                  </a:lnTo>
                  <a:lnTo>
                    <a:pt x="10732" y="1881204"/>
                  </a:lnTo>
                  <a:lnTo>
                    <a:pt x="14017" y="1934403"/>
                  </a:lnTo>
                  <a:lnTo>
                    <a:pt x="17741" y="1987131"/>
                  </a:lnTo>
                  <a:lnTo>
                    <a:pt x="21902" y="2039328"/>
                  </a:lnTo>
                  <a:lnTo>
                    <a:pt x="26502" y="2090936"/>
                  </a:lnTo>
                  <a:lnTo>
                    <a:pt x="31539" y="2141894"/>
                  </a:lnTo>
                  <a:lnTo>
                    <a:pt x="37015" y="2192145"/>
                  </a:lnTo>
                  <a:lnTo>
                    <a:pt x="42929" y="2241629"/>
                  </a:lnTo>
                  <a:lnTo>
                    <a:pt x="49281" y="2290288"/>
                  </a:lnTo>
                  <a:lnTo>
                    <a:pt x="56071" y="2338062"/>
                  </a:lnTo>
                  <a:lnTo>
                    <a:pt x="63299" y="2384893"/>
                  </a:lnTo>
                  <a:lnTo>
                    <a:pt x="70964" y="2430721"/>
                  </a:lnTo>
                  <a:lnTo>
                    <a:pt x="79069" y="2475487"/>
                  </a:lnTo>
                  <a:lnTo>
                    <a:pt x="87611" y="2519133"/>
                  </a:lnTo>
                  <a:lnTo>
                    <a:pt x="96591" y="2561600"/>
                  </a:lnTo>
                  <a:lnTo>
                    <a:pt x="110688" y="2622144"/>
                  </a:lnTo>
                  <a:lnTo>
                    <a:pt x="125355" y="2678203"/>
                  </a:lnTo>
                  <a:lnTo>
                    <a:pt x="140546" y="2729777"/>
                  </a:lnTo>
                  <a:lnTo>
                    <a:pt x="156218" y="2776866"/>
                  </a:lnTo>
                  <a:lnTo>
                    <a:pt x="172328" y="2819471"/>
                  </a:lnTo>
                  <a:lnTo>
                    <a:pt x="188832" y="2857591"/>
                  </a:lnTo>
                  <a:lnTo>
                    <a:pt x="222844" y="2920377"/>
                  </a:lnTo>
                  <a:lnTo>
                    <a:pt x="257907" y="2965224"/>
                  </a:lnTo>
                  <a:lnTo>
                    <a:pt x="293670" y="2992133"/>
                  </a:lnTo>
                  <a:lnTo>
                    <a:pt x="329782" y="3001102"/>
                  </a:lnTo>
                  <a:lnTo>
                    <a:pt x="347861" y="2998860"/>
                  </a:lnTo>
                  <a:lnTo>
                    <a:pt x="383842" y="2980921"/>
                  </a:lnTo>
                  <a:lnTo>
                    <a:pt x="419298" y="2945043"/>
                  </a:lnTo>
                  <a:lnTo>
                    <a:pt x="453880" y="2891227"/>
                  </a:lnTo>
                  <a:lnTo>
                    <a:pt x="487236" y="2819471"/>
                  </a:lnTo>
                  <a:lnTo>
                    <a:pt x="503346" y="2776866"/>
                  </a:lnTo>
                  <a:lnTo>
                    <a:pt x="519018" y="2729777"/>
                  </a:lnTo>
                  <a:lnTo>
                    <a:pt x="534209" y="2678203"/>
                  </a:lnTo>
                  <a:lnTo>
                    <a:pt x="548875" y="2622144"/>
                  </a:lnTo>
                  <a:lnTo>
                    <a:pt x="562973" y="2561600"/>
                  </a:lnTo>
                  <a:lnTo>
                    <a:pt x="571953" y="2519133"/>
                  </a:lnTo>
                  <a:lnTo>
                    <a:pt x="580495" y="2475487"/>
                  </a:lnTo>
                  <a:lnTo>
                    <a:pt x="588599" y="2430721"/>
                  </a:lnTo>
                  <a:lnTo>
                    <a:pt x="596265" y="2384893"/>
                  </a:lnTo>
                  <a:lnTo>
                    <a:pt x="603492" y="2338062"/>
                  </a:lnTo>
                  <a:lnTo>
                    <a:pt x="610282" y="2290288"/>
                  </a:lnTo>
                  <a:lnTo>
                    <a:pt x="616634" y="2241629"/>
                  </a:lnTo>
                  <a:lnTo>
                    <a:pt x="622548" y="2192145"/>
                  </a:lnTo>
                  <a:lnTo>
                    <a:pt x="628023" y="2141894"/>
                  </a:lnTo>
                  <a:lnTo>
                    <a:pt x="633061" y="2090936"/>
                  </a:lnTo>
                  <a:lnTo>
                    <a:pt x="637661" y="2039328"/>
                  </a:lnTo>
                  <a:lnTo>
                    <a:pt x="641822" y="1987131"/>
                  </a:lnTo>
                  <a:lnTo>
                    <a:pt x="645545" y="1934403"/>
                  </a:lnTo>
                  <a:lnTo>
                    <a:pt x="648831" y="1881204"/>
                  </a:lnTo>
                  <a:lnTo>
                    <a:pt x="651678" y="1827591"/>
                  </a:lnTo>
                  <a:lnTo>
                    <a:pt x="654087" y="1773625"/>
                  </a:lnTo>
                  <a:lnTo>
                    <a:pt x="656059" y="1719364"/>
                  </a:lnTo>
                  <a:lnTo>
                    <a:pt x="657592" y="1664867"/>
                  </a:lnTo>
                  <a:lnTo>
                    <a:pt x="658687" y="1610193"/>
                  </a:lnTo>
                  <a:lnTo>
                    <a:pt x="659344" y="1555401"/>
                  </a:lnTo>
                  <a:lnTo>
                    <a:pt x="659563" y="1500550"/>
                  </a:lnTo>
                  <a:lnTo>
                    <a:pt x="659344" y="1445700"/>
                  </a:lnTo>
                  <a:lnTo>
                    <a:pt x="658687" y="1390908"/>
                  </a:lnTo>
                  <a:lnTo>
                    <a:pt x="657592" y="1336234"/>
                  </a:lnTo>
                  <a:lnTo>
                    <a:pt x="656059" y="1281737"/>
                  </a:lnTo>
                  <a:lnTo>
                    <a:pt x="654087" y="1227476"/>
                  </a:lnTo>
                  <a:lnTo>
                    <a:pt x="651678" y="1173510"/>
                  </a:lnTo>
                  <a:lnTo>
                    <a:pt x="648831" y="1119897"/>
                  </a:lnTo>
                  <a:lnTo>
                    <a:pt x="645545" y="1066697"/>
                  </a:lnTo>
                  <a:lnTo>
                    <a:pt x="641822" y="1013970"/>
                  </a:lnTo>
                  <a:lnTo>
                    <a:pt x="637661" y="961773"/>
                  </a:lnTo>
                  <a:lnTo>
                    <a:pt x="633061" y="910165"/>
                  </a:lnTo>
                  <a:lnTo>
                    <a:pt x="628023" y="859207"/>
                  </a:lnTo>
                  <a:lnTo>
                    <a:pt x="622548" y="808956"/>
                  </a:lnTo>
                  <a:lnTo>
                    <a:pt x="616634" y="759471"/>
                  </a:lnTo>
                  <a:lnTo>
                    <a:pt x="610282" y="710812"/>
                  </a:lnTo>
                  <a:lnTo>
                    <a:pt x="603492" y="663038"/>
                  </a:lnTo>
                  <a:lnTo>
                    <a:pt x="596265" y="616208"/>
                  </a:lnTo>
                  <a:lnTo>
                    <a:pt x="588599" y="570380"/>
                  </a:lnTo>
                  <a:lnTo>
                    <a:pt x="580495" y="525613"/>
                  </a:lnTo>
                  <a:lnTo>
                    <a:pt x="571953" y="481967"/>
                  </a:lnTo>
                  <a:lnTo>
                    <a:pt x="562973" y="439500"/>
                  </a:lnTo>
                  <a:lnTo>
                    <a:pt x="548875" y="378957"/>
                  </a:lnTo>
                  <a:lnTo>
                    <a:pt x="534209" y="322898"/>
                  </a:lnTo>
                  <a:lnTo>
                    <a:pt x="519018" y="271324"/>
                  </a:lnTo>
                  <a:lnTo>
                    <a:pt x="503346" y="224235"/>
                  </a:lnTo>
                  <a:lnTo>
                    <a:pt x="487236" y="181630"/>
                  </a:lnTo>
                  <a:lnTo>
                    <a:pt x="470733" y="143510"/>
                  </a:lnTo>
                  <a:lnTo>
                    <a:pt x="436720" y="80724"/>
                  </a:lnTo>
                  <a:lnTo>
                    <a:pt x="401657" y="35877"/>
                  </a:lnTo>
                  <a:lnTo>
                    <a:pt x="365895" y="8969"/>
                  </a:lnTo>
                  <a:lnTo>
                    <a:pt x="329782" y="0"/>
                  </a:lnTo>
                  <a:lnTo>
                    <a:pt x="311704" y="2242"/>
                  </a:lnTo>
                  <a:lnTo>
                    <a:pt x="275723" y="20181"/>
                  </a:lnTo>
                  <a:lnTo>
                    <a:pt x="240267" y="56058"/>
                  </a:lnTo>
                  <a:lnTo>
                    <a:pt x="205685" y="109875"/>
                  </a:lnTo>
                  <a:lnTo>
                    <a:pt x="172328" y="181630"/>
                  </a:lnTo>
                  <a:lnTo>
                    <a:pt x="156218" y="224235"/>
                  </a:lnTo>
                  <a:lnTo>
                    <a:pt x="140546" y="271324"/>
                  </a:lnTo>
                  <a:lnTo>
                    <a:pt x="125355" y="322898"/>
                  </a:lnTo>
                  <a:lnTo>
                    <a:pt x="110688" y="378957"/>
                  </a:lnTo>
                  <a:lnTo>
                    <a:pt x="96591" y="439500"/>
                  </a:lnTo>
                </a:path>
              </a:pathLst>
            </a:custGeom>
            <a:ln w="19074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868013ED-87B6-EA48-A1BD-076911E56FEA}"/>
                </a:ext>
              </a:extLst>
            </p:cNvPr>
            <p:cNvSpPr/>
            <p:nvPr/>
          </p:nvSpPr>
          <p:spPr>
            <a:xfrm>
              <a:off x="551771" y="3721938"/>
              <a:ext cx="8671560" cy="635"/>
            </a:xfrm>
            <a:custGeom>
              <a:avLst/>
              <a:gdLst/>
              <a:ahLst/>
              <a:cxnLst/>
              <a:rect l="l" t="t" r="r" b="b"/>
              <a:pathLst>
                <a:path w="8671560" h="635">
                  <a:moveTo>
                    <a:pt x="8671129" y="0"/>
                  </a:moveTo>
                  <a:lnTo>
                    <a:pt x="0" y="584"/>
                  </a:lnTo>
                </a:path>
              </a:pathLst>
            </a:custGeom>
            <a:ln w="9537">
              <a:solidFill>
                <a:srgbClr val="434343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019FE9EC-EE3F-E84C-AE69-8C3CA88A1CC0}"/>
                </a:ext>
              </a:extLst>
            </p:cNvPr>
            <p:cNvSpPr/>
            <p:nvPr/>
          </p:nvSpPr>
          <p:spPr>
            <a:xfrm>
              <a:off x="6545727" y="2045314"/>
              <a:ext cx="0" cy="3413760"/>
            </a:xfrm>
            <a:custGeom>
              <a:avLst/>
              <a:gdLst/>
              <a:ahLst/>
              <a:cxnLst/>
              <a:rect l="l" t="t" r="r" b="b"/>
              <a:pathLst>
                <a:path h="3413760">
                  <a:moveTo>
                    <a:pt x="0" y="0"/>
                  </a:moveTo>
                  <a:lnTo>
                    <a:pt x="0" y="3413389"/>
                  </a:lnTo>
                </a:path>
              </a:pathLst>
            </a:custGeom>
            <a:ln w="9537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A6DF4D01-1BB0-784B-BDD1-6DD5A01AA84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3002" y="3669640"/>
              <a:ext cx="91983" cy="104911"/>
            </a:xfrm>
            <a:prstGeom prst="rect">
              <a:avLst/>
            </a:prstGeom>
          </p:spPr>
        </p:pic>
        <p:pic>
          <p:nvPicPr>
            <p:cNvPr id="15" name="object 13">
              <a:extLst>
                <a:ext uri="{FF2B5EF4-FFF2-40B4-BE49-F238E27FC236}">
                  <a16:creationId xmlns:a16="http://schemas.microsoft.com/office/drawing/2014/main" id="{14718DA0-2FDC-B342-8BDA-3E238644FE0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9515" y="3669640"/>
              <a:ext cx="91982" cy="104911"/>
            </a:xfrm>
            <a:prstGeom prst="rect">
              <a:avLst/>
            </a:prstGeom>
          </p:spPr>
        </p:pic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92271F8F-1ACC-9840-B106-BA7A1874A1AD}"/>
              </a:ext>
            </a:extLst>
          </p:cNvPr>
          <p:cNvSpPr txBox="1"/>
          <p:nvPr/>
        </p:nvSpPr>
        <p:spPr>
          <a:xfrm>
            <a:off x="5036794" y="4796366"/>
            <a:ext cx="2641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i="1" dirty="0">
                <a:solidFill>
                  <a:srgbClr val="404040"/>
                </a:solidFill>
                <a:latin typeface="Times New Roman"/>
                <a:cs typeface="Times New Roman"/>
              </a:rPr>
              <a:t>U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17" name="object 15">
            <a:extLst>
              <a:ext uri="{FF2B5EF4-FFF2-40B4-BE49-F238E27FC236}">
                <a16:creationId xmlns:a16="http://schemas.microsoft.com/office/drawing/2014/main" id="{D9D6DA51-F603-4E42-B36C-4DC02F11C45F}"/>
              </a:ext>
            </a:extLst>
          </p:cNvPr>
          <p:cNvGrpSpPr/>
          <p:nvPr/>
        </p:nvGrpSpPr>
        <p:grpSpPr>
          <a:xfrm>
            <a:off x="1635583" y="1306567"/>
            <a:ext cx="8403590" cy="3682365"/>
            <a:chOff x="708826" y="2005067"/>
            <a:chExt cx="8403590" cy="3682365"/>
          </a:xfrm>
        </p:grpSpPr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3567BF38-F2F1-9F42-B16F-1F0AC51B89AF}"/>
                </a:ext>
              </a:extLst>
            </p:cNvPr>
            <p:cNvSpPr/>
            <p:nvPr/>
          </p:nvSpPr>
          <p:spPr>
            <a:xfrm>
              <a:off x="2338078" y="5558004"/>
              <a:ext cx="4187190" cy="635"/>
            </a:xfrm>
            <a:custGeom>
              <a:avLst/>
              <a:gdLst/>
              <a:ahLst/>
              <a:cxnLst/>
              <a:rect l="l" t="t" r="r" b="b"/>
              <a:pathLst>
                <a:path w="4187190" h="635">
                  <a:moveTo>
                    <a:pt x="4187178" y="41"/>
                  </a:moveTo>
                  <a:lnTo>
                    <a:pt x="4182409" y="41"/>
                  </a:lnTo>
                  <a:lnTo>
                    <a:pt x="4768" y="0"/>
                  </a:lnTo>
                  <a:lnTo>
                    <a:pt x="0" y="0"/>
                  </a:lnTo>
                </a:path>
              </a:pathLst>
            </a:custGeom>
            <a:ln w="9537">
              <a:solidFill>
                <a:srgbClr val="3D3E3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1D99AA59-D3F4-9D4C-AD6A-5EE2659A804C}"/>
                </a:ext>
              </a:extLst>
            </p:cNvPr>
            <p:cNvSpPr/>
            <p:nvPr/>
          </p:nvSpPr>
          <p:spPr>
            <a:xfrm>
              <a:off x="2299919" y="5529402"/>
              <a:ext cx="4246245" cy="57785"/>
            </a:xfrm>
            <a:custGeom>
              <a:avLst/>
              <a:gdLst/>
              <a:ahLst/>
              <a:cxnLst/>
              <a:rect l="l" t="t" r="r" b="b"/>
              <a:pathLst>
                <a:path w="4246245" h="57785">
                  <a:moveTo>
                    <a:pt x="57226" y="0"/>
                  </a:moveTo>
                  <a:lnTo>
                    <a:pt x="0" y="28600"/>
                  </a:lnTo>
                  <a:lnTo>
                    <a:pt x="57226" y="57213"/>
                  </a:lnTo>
                  <a:lnTo>
                    <a:pt x="42926" y="28600"/>
                  </a:lnTo>
                  <a:lnTo>
                    <a:pt x="57226" y="0"/>
                  </a:lnTo>
                  <a:close/>
                </a:path>
                <a:path w="4246245" h="57785">
                  <a:moveTo>
                    <a:pt x="4246016" y="38"/>
                  </a:moveTo>
                  <a:lnTo>
                    <a:pt x="4217403" y="28651"/>
                  </a:lnTo>
                  <a:lnTo>
                    <a:pt x="4246016" y="57264"/>
                  </a:lnTo>
                  <a:lnTo>
                    <a:pt x="4246016" y="38"/>
                  </a:lnTo>
                  <a:close/>
                </a:path>
              </a:pathLst>
            </a:custGeom>
            <a:solidFill>
              <a:srgbClr val="3D3E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D8083F45-A6B9-1646-BA72-6FE1DFD00EEB}"/>
                </a:ext>
              </a:extLst>
            </p:cNvPr>
            <p:cNvSpPr/>
            <p:nvPr/>
          </p:nvSpPr>
          <p:spPr>
            <a:xfrm>
              <a:off x="2302614" y="3984276"/>
              <a:ext cx="4243705" cy="1697989"/>
            </a:xfrm>
            <a:custGeom>
              <a:avLst/>
              <a:gdLst/>
              <a:ahLst/>
              <a:cxnLst/>
              <a:rect l="l" t="t" r="r" b="b"/>
              <a:pathLst>
                <a:path w="4243705" h="1697989">
                  <a:moveTo>
                    <a:pt x="0" y="0"/>
                  </a:moveTo>
                  <a:lnTo>
                    <a:pt x="0" y="1697793"/>
                  </a:lnTo>
                </a:path>
                <a:path w="4243705" h="1697989">
                  <a:moveTo>
                    <a:pt x="4243326" y="1268572"/>
                  </a:moveTo>
                  <a:lnTo>
                    <a:pt x="4243326" y="1697811"/>
                  </a:lnTo>
                </a:path>
              </a:pathLst>
            </a:custGeom>
            <a:ln w="9537">
              <a:solidFill>
                <a:srgbClr val="3D3E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F1972EA7-8C35-CA49-93FA-E68C1C6F6D0C}"/>
                </a:ext>
              </a:extLst>
            </p:cNvPr>
            <p:cNvSpPr/>
            <p:nvPr/>
          </p:nvSpPr>
          <p:spPr>
            <a:xfrm>
              <a:off x="8623003" y="3537863"/>
              <a:ext cx="0" cy="365760"/>
            </a:xfrm>
            <a:custGeom>
              <a:avLst/>
              <a:gdLst/>
              <a:ahLst/>
              <a:cxnLst/>
              <a:rect l="l" t="t" r="r" b="b"/>
              <a:pathLst>
                <a:path h="365760">
                  <a:moveTo>
                    <a:pt x="0" y="365765"/>
                  </a:moveTo>
                  <a:lnTo>
                    <a:pt x="0" y="0"/>
                  </a:lnTo>
                </a:path>
              </a:pathLst>
            </a:custGeom>
            <a:ln w="381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A804A7F6-55C2-5B45-9436-BCB821BCA9AC}"/>
                </a:ext>
              </a:extLst>
            </p:cNvPr>
            <p:cNvSpPr/>
            <p:nvPr/>
          </p:nvSpPr>
          <p:spPr>
            <a:xfrm>
              <a:off x="2297452" y="3359660"/>
              <a:ext cx="6332855" cy="535940"/>
            </a:xfrm>
            <a:custGeom>
              <a:avLst/>
              <a:gdLst/>
              <a:ahLst/>
              <a:cxnLst/>
              <a:rect l="l" t="t" r="r" b="b"/>
              <a:pathLst>
                <a:path w="6332855" h="535939">
                  <a:moveTo>
                    <a:pt x="6332498" y="535698"/>
                  </a:moveTo>
                  <a:lnTo>
                    <a:pt x="0" y="0"/>
                  </a:lnTo>
                </a:path>
              </a:pathLst>
            </a:custGeom>
            <a:ln w="9537">
              <a:solidFill>
                <a:srgbClr val="43434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E6756705-7C70-A645-94C5-D259117339D4}"/>
                </a:ext>
              </a:extLst>
            </p:cNvPr>
            <p:cNvSpPr/>
            <p:nvPr/>
          </p:nvSpPr>
          <p:spPr>
            <a:xfrm>
              <a:off x="2298404" y="3354328"/>
              <a:ext cx="0" cy="719455"/>
            </a:xfrm>
            <a:custGeom>
              <a:avLst/>
              <a:gdLst/>
              <a:ahLst/>
              <a:cxnLst/>
              <a:rect l="l" t="t" r="r" b="b"/>
              <a:pathLst>
                <a:path h="719454">
                  <a:moveTo>
                    <a:pt x="0" y="719019"/>
                  </a:moveTo>
                  <a:lnTo>
                    <a:pt x="0" y="0"/>
                  </a:lnTo>
                </a:path>
              </a:pathLst>
            </a:custGeom>
            <a:ln w="381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860EEBDD-0F47-B74C-9FCB-5AC4BE886251}"/>
                </a:ext>
              </a:extLst>
            </p:cNvPr>
            <p:cNvSpPr/>
            <p:nvPr/>
          </p:nvSpPr>
          <p:spPr>
            <a:xfrm>
              <a:off x="713906" y="2286716"/>
              <a:ext cx="8393430" cy="2854960"/>
            </a:xfrm>
            <a:custGeom>
              <a:avLst/>
              <a:gdLst/>
              <a:ahLst/>
              <a:cxnLst/>
              <a:rect l="l" t="t" r="r" b="b"/>
              <a:pathLst>
                <a:path w="8393430" h="2854960">
                  <a:moveTo>
                    <a:pt x="3178" y="1386103"/>
                  </a:moveTo>
                  <a:lnTo>
                    <a:pt x="5828853" y="2854866"/>
                  </a:lnTo>
                </a:path>
                <a:path w="8393430" h="2854960">
                  <a:moveTo>
                    <a:pt x="3178" y="400570"/>
                  </a:moveTo>
                  <a:lnTo>
                    <a:pt x="5828853" y="2854865"/>
                  </a:lnTo>
                </a:path>
                <a:path w="8393430" h="2854960">
                  <a:moveTo>
                    <a:pt x="0" y="1468763"/>
                  </a:moveTo>
                  <a:lnTo>
                    <a:pt x="5825674" y="0"/>
                  </a:lnTo>
                </a:path>
                <a:path w="8393430" h="2854960">
                  <a:moveTo>
                    <a:pt x="0" y="2454296"/>
                  </a:moveTo>
                  <a:lnTo>
                    <a:pt x="5825674" y="1"/>
                  </a:lnTo>
                </a:path>
                <a:path w="8393430" h="2854960">
                  <a:moveTo>
                    <a:pt x="8392914" y="1545059"/>
                  </a:moveTo>
                  <a:lnTo>
                    <a:pt x="5838451" y="1592"/>
                  </a:lnTo>
                </a:path>
                <a:path w="8393430" h="2854960">
                  <a:moveTo>
                    <a:pt x="8392914" y="1990138"/>
                  </a:moveTo>
                  <a:lnTo>
                    <a:pt x="5838450" y="1593"/>
                  </a:lnTo>
                </a:path>
              </a:pathLst>
            </a:custGeom>
            <a:ln w="9537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59FB1B57-EBF7-9040-AD15-1AEECBF2261E}"/>
                </a:ext>
              </a:extLst>
            </p:cNvPr>
            <p:cNvSpPr/>
            <p:nvPr/>
          </p:nvSpPr>
          <p:spPr>
            <a:xfrm>
              <a:off x="2297115" y="3539296"/>
              <a:ext cx="6332855" cy="539115"/>
            </a:xfrm>
            <a:custGeom>
              <a:avLst/>
              <a:gdLst/>
              <a:ahLst/>
              <a:cxnLst/>
              <a:rect l="l" t="t" r="r" b="b"/>
              <a:pathLst>
                <a:path w="6332855" h="539114">
                  <a:moveTo>
                    <a:pt x="6332835" y="0"/>
                  </a:moveTo>
                  <a:lnTo>
                    <a:pt x="0" y="538879"/>
                  </a:lnTo>
                </a:path>
              </a:pathLst>
            </a:custGeom>
            <a:ln w="9537">
              <a:solidFill>
                <a:srgbClr val="43434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1F30C712-9EE9-0E43-BDF2-0D48C5074F88}"/>
                </a:ext>
              </a:extLst>
            </p:cNvPr>
            <p:cNvSpPr/>
            <p:nvPr/>
          </p:nvSpPr>
          <p:spPr>
            <a:xfrm>
              <a:off x="6541260" y="3170516"/>
              <a:ext cx="2566035" cy="1979295"/>
            </a:xfrm>
            <a:custGeom>
              <a:avLst/>
              <a:gdLst/>
              <a:ahLst/>
              <a:cxnLst/>
              <a:rect l="l" t="t" r="r" b="b"/>
              <a:pathLst>
                <a:path w="2566034" h="1979295">
                  <a:moveTo>
                    <a:pt x="2559203" y="445079"/>
                  </a:moveTo>
                  <a:lnTo>
                    <a:pt x="0" y="1979010"/>
                  </a:lnTo>
                </a:path>
                <a:path w="2566034" h="1979295">
                  <a:moveTo>
                    <a:pt x="2565561" y="0"/>
                  </a:moveTo>
                  <a:lnTo>
                    <a:pt x="0" y="1979008"/>
                  </a:lnTo>
                </a:path>
              </a:pathLst>
            </a:custGeom>
            <a:ln w="9537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3107FEFF-9B3D-4041-81CC-49899CBE8812}"/>
                </a:ext>
              </a:extLst>
            </p:cNvPr>
            <p:cNvSpPr/>
            <p:nvPr/>
          </p:nvSpPr>
          <p:spPr>
            <a:xfrm>
              <a:off x="8176924" y="2010147"/>
              <a:ext cx="0" cy="980440"/>
            </a:xfrm>
            <a:custGeom>
              <a:avLst/>
              <a:gdLst/>
              <a:ahLst/>
              <a:cxnLst/>
              <a:rect l="l" t="t" r="r" b="b"/>
              <a:pathLst>
                <a:path h="980439">
                  <a:moveTo>
                    <a:pt x="0" y="0"/>
                  </a:moveTo>
                  <a:lnTo>
                    <a:pt x="0" y="980398"/>
                  </a:lnTo>
                </a:path>
              </a:pathLst>
            </a:custGeom>
            <a:ln w="9537">
              <a:solidFill>
                <a:srgbClr val="3D3E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85CEEACA-E9B0-0D40-A0B4-0FEA099C3806}"/>
                </a:ext>
              </a:extLst>
            </p:cNvPr>
            <p:cNvSpPr/>
            <p:nvPr/>
          </p:nvSpPr>
          <p:spPr>
            <a:xfrm>
              <a:off x="6561942" y="2067351"/>
              <a:ext cx="1573530" cy="0"/>
            </a:xfrm>
            <a:custGeom>
              <a:avLst/>
              <a:gdLst/>
              <a:ahLst/>
              <a:cxnLst/>
              <a:rect l="l" t="t" r="r" b="b"/>
              <a:pathLst>
                <a:path w="1573529">
                  <a:moveTo>
                    <a:pt x="0" y="4"/>
                  </a:moveTo>
                  <a:lnTo>
                    <a:pt x="4768" y="4"/>
                  </a:lnTo>
                  <a:lnTo>
                    <a:pt x="1568341" y="0"/>
                  </a:lnTo>
                  <a:lnTo>
                    <a:pt x="1573109" y="0"/>
                  </a:lnTo>
                </a:path>
              </a:pathLst>
            </a:custGeom>
            <a:ln w="9537">
              <a:solidFill>
                <a:srgbClr val="3D3E3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874A2E09-4F3C-1D4A-8D52-047A59C45A49}"/>
                </a:ext>
              </a:extLst>
            </p:cNvPr>
            <p:cNvSpPr/>
            <p:nvPr/>
          </p:nvSpPr>
          <p:spPr>
            <a:xfrm>
              <a:off x="6541249" y="2038743"/>
              <a:ext cx="1631950" cy="57785"/>
            </a:xfrm>
            <a:custGeom>
              <a:avLst/>
              <a:gdLst/>
              <a:ahLst/>
              <a:cxnLst/>
              <a:rect l="l" t="t" r="r" b="b"/>
              <a:pathLst>
                <a:path w="1631950" h="57785">
                  <a:moveTo>
                    <a:pt x="28613" y="28613"/>
                  </a:moveTo>
                  <a:lnTo>
                    <a:pt x="0" y="0"/>
                  </a:lnTo>
                  <a:lnTo>
                    <a:pt x="0" y="57226"/>
                  </a:lnTo>
                  <a:lnTo>
                    <a:pt x="28613" y="28613"/>
                  </a:lnTo>
                  <a:close/>
                </a:path>
                <a:path w="1631950" h="57785">
                  <a:moveTo>
                    <a:pt x="1631950" y="28613"/>
                  </a:moveTo>
                  <a:lnTo>
                    <a:pt x="1574723" y="0"/>
                  </a:lnTo>
                  <a:lnTo>
                    <a:pt x="1589024" y="28613"/>
                  </a:lnTo>
                  <a:lnTo>
                    <a:pt x="1574723" y="57226"/>
                  </a:lnTo>
                  <a:lnTo>
                    <a:pt x="1631950" y="28613"/>
                  </a:lnTo>
                  <a:close/>
                </a:path>
              </a:pathLst>
            </a:custGeom>
            <a:solidFill>
              <a:srgbClr val="3D3E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28">
            <a:extLst>
              <a:ext uri="{FF2B5EF4-FFF2-40B4-BE49-F238E27FC236}">
                <a16:creationId xmlns:a16="http://schemas.microsoft.com/office/drawing/2014/main" id="{56D10B1E-E99F-F940-B2F7-395831EE5738}"/>
              </a:ext>
            </a:extLst>
          </p:cNvPr>
          <p:cNvSpPr txBox="1"/>
          <p:nvPr/>
        </p:nvSpPr>
        <p:spPr>
          <a:xfrm>
            <a:off x="8193466" y="874712"/>
            <a:ext cx="118110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i="1" spc="15" dirty="0">
                <a:solidFill>
                  <a:srgbClr val="404040"/>
                </a:solidFill>
                <a:latin typeface="Times New Roman"/>
                <a:cs typeface="Times New Roman"/>
              </a:rPr>
              <a:t>f</a:t>
            </a:r>
            <a:endParaRPr sz="2550">
              <a:latin typeface="Times New Roman"/>
              <a:cs typeface="Times New Roman"/>
            </a:endParaRPr>
          </a:p>
        </p:txBody>
      </p:sp>
      <p:grpSp>
        <p:nvGrpSpPr>
          <p:cNvPr id="31" name="object 29">
            <a:extLst>
              <a:ext uri="{FF2B5EF4-FFF2-40B4-BE49-F238E27FC236}">
                <a16:creationId xmlns:a16="http://schemas.microsoft.com/office/drawing/2014/main" id="{7F15B9D7-9A81-CB46-BF70-FB9722EB0F62}"/>
              </a:ext>
            </a:extLst>
          </p:cNvPr>
          <p:cNvGrpSpPr/>
          <p:nvPr/>
        </p:nvGrpSpPr>
        <p:grpSpPr>
          <a:xfrm>
            <a:off x="2768257" y="2095500"/>
            <a:ext cx="7315200" cy="1854200"/>
            <a:chOff x="1841500" y="2794000"/>
            <a:chExt cx="7315200" cy="1854200"/>
          </a:xfrm>
        </p:grpSpPr>
        <p:pic>
          <p:nvPicPr>
            <p:cNvPr id="32" name="object 30">
              <a:extLst>
                <a:ext uri="{FF2B5EF4-FFF2-40B4-BE49-F238E27FC236}">
                  <a16:creationId xmlns:a16="http://schemas.microsoft.com/office/drawing/2014/main" id="{B053DB8D-FB7D-684B-B45F-C2AA61F3187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8700" y="3492500"/>
              <a:ext cx="444500" cy="127000"/>
            </a:xfrm>
            <a:prstGeom prst="rect">
              <a:avLst/>
            </a:prstGeom>
          </p:spPr>
        </p:pic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0EECDCC4-6993-6647-A11A-CAC33BB0F37C}"/>
                </a:ext>
              </a:extLst>
            </p:cNvPr>
            <p:cNvSpPr/>
            <p:nvPr/>
          </p:nvSpPr>
          <p:spPr>
            <a:xfrm>
              <a:off x="8705563" y="3548372"/>
              <a:ext cx="306070" cy="0"/>
            </a:xfrm>
            <a:custGeom>
              <a:avLst/>
              <a:gdLst/>
              <a:ahLst/>
              <a:cxnLst/>
              <a:rect l="l" t="t" r="r" b="b"/>
              <a:pathLst>
                <a:path w="306070">
                  <a:moveTo>
                    <a:pt x="305655" y="0"/>
                  </a:moveTo>
                  <a:lnTo>
                    <a:pt x="0" y="0"/>
                  </a:lnTo>
                </a:path>
              </a:pathLst>
            </a:custGeom>
            <a:ln w="9537">
              <a:solidFill>
                <a:srgbClr val="D01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2">
              <a:extLst>
                <a:ext uri="{FF2B5EF4-FFF2-40B4-BE49-F238E27FC236}">
                  <a16:creationId xmlns:a16="http://schemas.microsoft.com/office/drawing/2014/main" id="{246B4EC8-6DB2-5347-B8A9-DE2B9BD588E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8700" y="3848100"/>
              <a:ext cx="431800" cy="127000"/>
            </a:xfrm>
            <a:prstGeom prst="rect">
              <a:avLst/>
            </a:prstGeom>
          </p:spPr>
        </p:pic>
        <p:sp>
          <p:nvSpPr>
            <p:cNvPr id="35" name="object 33">
              <a:extLst>
                <a:ext uri="{FF2B5EF4-FFF2-40B4-BE49-F238E27FC236}">
                  <a16:creationId xmlns:a16="http://schemas.microsoft.com/office/drawing/2014/main" id="{5E7813D9-653F-0240-B58A-0F6A6DD65329}"/>
                </a:ext>
              </a:extLst>
            </p:cNvPr>
            <p:cNvSpPr/>
            <p:nvPr/>
          </p:nvSpPr>
          <p:spPr>
            <a:xfrm>
              <a:off x="8699240" y="3893160"/>
              <a:ext cx="306070" cy="0"/>
            </a:xfrm>
            <a:custGeom>
              <a:avLst/>
              <a:gdLst/>
              <a:ahLst/>
              <a:cxnLst/>
              <a:rect l="l" t="t" r="r" b="b"/>
              <a:pathLst>
                <a:path w="306070">
                  <a:moveTo>
                    <a:pt x="305654" y="0"/>
                  </a:moveTo>
                  <a:lnTo>
                    <a:pt x="0" y="0"/>
                  </a:lnTo>
                </a:path>
              </a:pathLst>
            </a:custGeom>
            <a:ln w="9537">
              <a:solidFill>
                <a:srgbClr val="D01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4">
              <a:extLst>
                <a:ext uri="{FF2B5EF4-FFF2-40B4-BE49-F238E27FC236}">
                  <a16:creationId xmlns:a16="http://schemas.microsoft.com/office/drawing/2014/main" id="{88315FA2-1106-F740-BC3A-6B35DA229A0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7300" y="3873500"/>
              <a:ext cx="165100" cy="330200"/>
            </a:xfrm>
            <a:prstGeom prst="rect">
              <a:avLst/>
            </a:prstGeom>
          </p:spPr>
        </p:pic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5DD560B9-BC1C-9447-9981-53674AAD09DC}"/>
                </a:ext>
              </a:extLst>
            </p:cNvPr>
            <p:cNvSpPr/>
            <p:nvPr/>
          </p:nvSpPr>
          <p:spPr>
            <a:xfrm>
              <a:off x="8944685" y="3959166"/>
              <a:ext cx="0" cy="159385"/>
            </a:xfrm>
            <a:custGeom>
              <a:avLst/>
              <a:gdLst/>
              <a:ahLst/>
              <a:cxnLst/>
              <a:rect l="l" t="t" r="r" b="b"/>
              <a:pathLst>
                <a:path h="159385">
                  <a:moveTo>
                    <a:pt x="0" y="0"/>
                  </a:moveTo>
                  <a:lnTo>
                    <a:pt x="0" y="9537"/>
                  </a:lnTo>
                  <a:lnTo>
                    <a:pt x="0" y="158943"/>
                  </a:lnTo>
                </a:path>
              </a:pathLst>
            </a:custGeom>
            <a:ln w="19074">
              <a:solidFill>
                <a:srgbClr val="C300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DFD07BD4-9DAC-DB4B-B56F-412E029AA1CB}"/>
                </a:ext>
              </a:extLst>
            </p:cNvPr>
            <p:cNvSpPr/>
            <p:nvPr/>
          </p:nvSpPr>
          <p:spPr>
            <a:xfrm>
              <a:off x="8898904" y="3900032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779" y="0"/>
                  </a:moveTo>
                  <a:lnTo>
                    <a:pt x="0" y="91559"/>
                  </a:lnTo>
                  <a:lnTo>
                    <a:pt x="45779" y="68668"/>
                  </a:lnTo>
                  <a:lnTo>
                    <a:pt x="80114" y="68668"/>
                  </a:lnTo>
                  <a:lnTo>
                    <a:pt x="45779" y="0"/>
                  </a:lnTo>
                  <a:close/>
                </a:path>
                <a:path w="92075" h="92075">
                  <a:moveTo>
                    <a:pt x="80114" y="68668"/>
                  </a:moveTo>
                  <a:lnTo>
                    <a:pt x="45779" y="68668"/>
                  </a:lnTo>
                  <a:lnTo>
                    <a:pt x="91559" y="91559"/>
                  </a:lnTo>
                  <a:lnTo>
                    <a:pt x="80114" y="68668"/>
                  </a:lnTo>
                  <a:close/>
                </a:path>
              </a:pathLst>
            </a:custGeom>
            <a:solidFill>
              <a:srgbClr val="C300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7">
              <a:extLst>
                <a:ext uri="{FF2B5EF4-FFF2-40B4-BE49-F238E27FC236}">
                  <a16:creationId xmlns:a16="http://schemas.microsoft.com/office/drawing/2014/main" id="{EBD4F7EA-15D1-8E41-BB25-497636D3D4D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7300" y="3251200"/>
              <a:ext cx="165100" cy="342900"/>
            </a:xfrm>
            <a:prstGeom prst="rect">
              <a:avLst/>
            </a:prstGeom>
          </p:spPr>
        </p:pic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3E538431-B0C5-174C-B703-126EE65519C4}"/>
                </a:ext>
              </a:extLst>
            </p:cNvPr>
            <p:cNvSpPr/>
            <p:nvPr/>
          </p:nvSpPr>
          <p:spPr>
            <a:xfrm>
              <a:off x="8944685" y="3316756"/>
              <a:ext cx="0" cy="159385"/>
            </a:xfrm>
            <a:custGeom>
              <a:avLst/>
              <a:gdLst/>
              <a:ahLst/>
              <a:cxnLst/>
              <a:rect l="l" t="t" r="r" b="b"/>
              <a:pathLst>
                <a:path h="159385">
                  <a:moveTo>
                    <a:pt x="0" y="158944"/>
                  </a:moveTo>
                  <a:lnTo>
                    <a:pt x="0" y="149407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C300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43ED1818-B404-384E-AC58-0BB6F72AF232}"/>
                </a:ext>
              </a:extLst>
            </p:cNvPr>
            <p:cNvSpPr/>
            <p:nvPr/>
          </p:nvSpPr>
          <p:spPr>
            <a:xfrm>
              <a:off x="8898904" y="3443273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45779" y="91559"/>
                  </a:lnTo>
                  <a:lnTo>
                    <a:pt x="80114" y="22889"/>
                  </a:lnTo>
                  <a:lnTo>
                    <a:pt x="45779" y="22889"/>
                  </a:lnTo>
                  <a:lnTo>
                    <a:pt x="0" y="0"/>
                  </a:lnTo>
                  <a:close/>
                </a:path>
                <a:path w="92075" h="92075">
                  <a:moveTo>
                    <a:pt x="91559" y="0"/>
                  </a:moveTo>
                  <a:lnTo>
                    <a:pt x="45779" y="22889"/>
                  </a:lnTo>
                  <a:lnTo>
                    <a:pt x="80114" y="22889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C300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0">
              <a:extLst>
                <a:ext uri="{FF2B5EF4-FFF2-40B4-BE49-F238E27FC236}">
                  <a16:creationId xmlns:a16="http://schemas.microsoft.com/office/drawing/2014/main" id="{1FE8D9D9-D7E9-5A4C-85E3-B2F8A3FE7668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1500" y="3302000"/>
              <a:ext cx="431800" cy="127000"/>
            </a:xfrm>
            <a:prstGeom prst="rect">
              <a:avLst/>
            </a:prstGeom>
          </p:spPr>
        </p:pic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DFC7D638-1EA8-7349-ABC6-92B494AAA351}"/>
                </a:ext>
              </a:extLst>
            </p:cNvPr>
            <p:cNvSpPr/>
            <p:nvPr/>
          </p:nvSpPr>
          <p:spPr>
            <a:xfrm>
              <a:off x="1895167" y="3349220"/>
              <a:ext cx="308610" cy="0"/>
            </a:xfrm>
            <a:custGeom>
              <a:avLst/>
              <a:gdLst/>
              <a:ahLst/>
              <a:cxnLst/>
              <a:rect l="l" t="t" r="r" b="b"/>
              <a:pathLst>
                <a:path w="308610">
                  <a:moveTo>
                    <a:pt x="0" y="0"/>
                  </a:moveTo>
                  <a:lnTo>
                    <a:pt x="308353" y="0"/>
                  </a:lnTo>
                </a:path>
              </a:pathLst>
            </a:custGeom>
            <a:ln w="9537">
              <a:solidFill>
                <a:srgbClr val="D01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2">
              <a:extLst>
                <a:ext uri="{FF2B5EF4-FFF2-40B4-BE49-F238E27FC236}">
                  <a16:creationId xmlns:a16="http://schemas.microsoft.com/office/drawing/2014/main" id="{065F1268-EBE0-9A4C-9AE9-5993B6DC516F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4200" y="4025900"/>
              <a:ext cx="431800" cy="127000"/>
            </a:xfrm>
            <a:prstGeom prst="rect">
              <a:avLst/>
            </a:prstGeom>
          </p:spPr>
        </p:pic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2D67B471-F457-684F-B269-F50AB86812AC}"/>
                </a:ext>
              </a:extLst>
            </p:cNvPr>
            <p:cNvSpPr/>
            <p:nvPr/>
          </p:nvSpPr>
          <p:spPr>
            <a:xfrm>
              <a:off x="1901547" y="4081093"/>
              <a:ext cx="308610" cy="0"/>
            </a:xfrm>
            <a:custGeom>
              <a:avLst/>
              <a:gdLst/>
              <a:ahLst/>
              <a:cxnLst/>
              <a:rect l="l" t="t" r="r" b="b"/>
              <a:pathLst>
                <a:path w="308610">
                  <a:moveTo>
                    <a:pt x="0" y="0"/>
                  </a:moveTo>
                  <a:lnTo>
                    <a:pt x="308354" y="0"/>
                  </a:lnTo>
                </a:path>
              </a:pathLst>
            </a:custGeom>
            <a:ln w="9537">
              <a:solidFill>
                <a:srgbClr val="D01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4">
              <a:extLst>
                <a:ext uri="{FF2B5EF4-FFF2-40B4-BE49-F238E27FC236}">
                  <a16:creationId xmlns:a16="http://schemas.microsoft.com/office/drawing/2014/main" id="{FD38FD66-258B-354B-935D-55D4027BF128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2300" y="4064000"/>
              <a:ext cx="165100" cy="584200"/>
            </a:xfrm>
            <a:prstGeom prst="rect">
              <a:avLst/>
            </a:prstGeom>
          </p:spPr>
        </p:pic>
        <p:sp>
          <p:nvSpPr>
            <p:cNvPr id="47" name="object 45">
              <a:extLst>
                <a:ext uri="{FF2B5EF4-FFF2-40B4-BE49-F238E27FC236}">
                  <a16:creationId xmlns:a16="http://schemas.microsoft.com/office/drawing/2014/main" id="{784A18C5-2E06-574C-91C7-53CB7BBCB625}"/>
                </a:ext>
              </a:extLst>
            </p:cNvPr>
            <p:cNvSpPr/>
            <p:nvPr/>
          </p:nvSpPr>
          <p:spPr>
            <a:xfrm>
              <a:off x="1962288" y="4155194"/>
              <a:ext cx="0" cy="415925"/>
            </a:xfrm>
            <a:custGeom>
              <a:avLst/>
              <a:gdLst/>
              <a:ahLst/>
              <a:cxnLst/>
              <a:rect l="l" t="t" r="r" b="b"/>
              <a:pathLst>
                <a:path h="415925">
                  <a:moveTo>
                    <a:pt x="0" y="0"/>
                  </a:moveTo>
                  <a:lnTo>
                    <a:pt x="0" y="9537"/>
                  </a:lnTo>
                  <a:lnTo>
                    <a:pt x="0" y="415837"/>
                  </a:lnTo>
                </a:path>
              </a:pathLst>
            </a:custGeom>
            <a:ln w="19074">
              <a:solidFill>
                <a:srgbClr val="C300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6">
              <a:extLst>
                <a:ext uri="{FF2B5EF4-FFF2-40B4-BE49-F238E27FC236}">
                  <a16:creationId xmlns:a16="http://schemas.microsoft.com/office/drawing/2014/main" id="{7834B653-3D92-1043-B2B9-AA187AACCF76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16508" y="4096061"/>
              <a:ext cx="91559" cy="91559"/>
            </a:xfrm>
            <a:prstGeom prst="rect">
              <a:avLst/>
            </a:prstGeom>
          </p:spPr>
        </p:pic>
        <p:pic>
          <p:nvPicPr>
            <p:cNvPr id="49" name="object 47">
              <a:extLst>
                <a:ext uri="{FF2B5EF4-FFF2-40B4-BE49-F238E27FC236}">
                  <a16:creationId xmlns:a16="http://schemas.microsoft.com/office/drawing/2014/main" id="{2229C6E9-D16F-3C4E-941F-410665804D9D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92300" y="2794000"/>
              <a:ext cx="165100" cy="584200"/>
            </a:xfrm>
            <a:prstGeom prst="rect">
              <a:avLst/>
            </a:prstGeom>
          </p:spPr>
        </p:pic>
        <p:sp>
          <p:nvSpPr>
            <p:cNvPr id="50" name="object 48">
              <a:extLst>
                <a:ext uri="{FF2B5EF4-FFF2-40B4-BE49-F238E27FC236}">
                  <a16:creationId xmlns:a16="http://schemas.microsoft.com/office/drawing/2014/main" id="{42159085-0C55-194D-ABFB-2D99115C3F75}"/>
                </a:ext>
              </a:extLst>
            </p:cNvPr>
            <p:cNvSpPr/>
            <p:nvPr/>
          </p:nvSpPr>
          <p:spPr>
            <a:xfrm>
              <a:off x="1962288" y="2844760"/>
              <a:ext cx="0" cy="415925"/>
            </a:xfrm>
            <a:custGeom>
              <a:avLst/>
              <a:gdLst/>
              <a:ahLst/>
              <a:cxnLst/>
              <a:rect l="l" t="t" r="r" b="b"/>
              <a:pathLst>
                <a:path h="415925">
                  <a:moveTo>
                    <a:pt x="0" y="415838"/>
                  </a:moveTo>
                  <a:lnTo>
                    <a:pt x="0" y="406301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C300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49">
              <a:extLst>
                <a:ext uri="{FF2B5EF4-FFF2-40B4-BE49-F238E27FC236}">
                  <a16:creationId xmlns:a16="http://schemas.microsoft.com/office/drawing/2014/main" id="{F998E0AE-389F-DF45-A992-907847C342C0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6508" y="3228171"/>
              <a:ext cx="91559" cy="91559"/>
            </a:xfrm>
            <a:prstGeom prst="rect">
              <a:avLst/>
            </a:prstGeom>
          </p:spPr>
        </p:pic>
        <p:pic>
          <p:nvPicPr>
            <p:cNvPr id="52" name="object 50">
              <a:extLst>
                <a:ext uri="{FF2B5EF4-FFF2-40B4-BE49-F238E27FC236}">
                  <a16:creationId xmlns:a16="http://schemas.microsoft.com/office/drawing/2014/main" id="{E89F192E-F376-6644-8A1D-1D76C097A594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63000" y="2844800"/>
              <a:ext cx="393700" cy="393700"/>
            </a:xfrm>
            <a:prstGeom prst="rect">
              <a:avLst/>
            </a:prstGeom>
          </p:spPr>
        </p:pic>
      </p:grpSp>
      <p:sp>
        <p:nvSpPr>
          <p:cNvPr id="53" name="object 51">
            <a:extLst>
              <a:ext uri="{FF2B5EF4-FFF2-40B4-BE49-F238E27FC236}">
                <a16:creationId xmlns:a16="http://schemas.microsoft.com/office/drawing/2014/main" id="{E61BDC5E-58C0-5348-9993-91F899D93691}"/>
              </a:ext>
            </a:extLst>
          </p:cNvPr>
          <p:cNvSpPr txBox="1"/>
          <p:nvPr/>
        </p:nvSpPr>
        <p:spPr>
          <a:xfrm>
            <a:off x="9743732" y="2103966"/>
            <a:ext cx="2457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i="1" dirty="0">
                <a:solidFill>
                  <a:srgbClr val="C40000"/>
                </a:solidFill>
                <a:latin typeface="Times New Roman"/>
                <a:cs typeface="Times New Roman"/>
              </a:rPr>
              <a:t>C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54" name="object 52">
            <a:extLst>
              <a:ext uri="{FF2B5EF4-FFF2-40B4-BE49-F238E27FC236}">
                <a16:creationId xmlns:a16="http://schemas.microsoft.com/office/drawing/2014/main" id="{57F375BE-B93A-1540-A8E6-80F05B330EB8}"/>
              </a:ext>
            </a:extLst>
          </p:cNvPr>
          <p:cNvGrpSpPr/>
          <p:nvPr/>
        </p:nvGrpSpPr>
        <p:grpSpPr>
          <a:xfrm>
            <a:off x="6629057" y="1028700"/>
            <a:ext cx="571500" cy="3987800"/>
            <a:chOff x="5702300" y="1727200"/>
            <a:chExt cx="571500" cy="3987800"/>
          </a:xfrm>
        </p:grpSpPr>
        <p:pic>
          <p:nvPicPr>
            <p:cNvPr id="55" name="object 53">
              <a:extLst>
                <a:ext uri="{FF2B5EF4-FFF2-40B4-BE49-F238E27FC236}">
                  <a16:creationId xmlns:a16="http://schemas.microsoft.com/office/drawing/2014/main" id="{31ABE368-17E7-3441-A91C-ABD6968A4E57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42000" y="2222500"/>
              <a:ext cx="431800" cy="127000"/>
            </a:xfrm>
            <a:prstGeom prst="rect">
              <a:avLst/>
            </a:prstGeom>
          </p:spPr>
        </p:pic>
        <p:sp>
          <p:nvSpPr>
            <p:cNvPr id="56" name="object 54">
              <a:extLst>
                <a:ext uri="{FF2B5EF4-FFF2-40B4-BE49-F238E27FC236}">
                  <a16:creationId xmlns:a16="http://schemas.microsoft.com/office/drawing/2014/main" id="{FC718330-1460-9943-A042-C166A1D5424F}"/>
                </a:ext>
              </a:extLst>
            </p:cNvPr>
            <p:cNvSpPr/>
            <p:nvPr/>
          </p:nvSpPr>
          <p:spPr>
            <a:xfrm>
              <a:off x="5892716" y="2277179"/>
              <a:ext cx="308610" cy="0"/>
            </a:xfrm>
            <a:custGeom>
              <a:avLst/>
              <a:gdLst/>
              <a:ahLst/>
              <a:cxnLst/>
              <a:rect l="l" t="t" r="r" b="b"/>
              <a:pathLst>
                <a:path w="308610">
                  <a:moveTo>
                    <a:pt x="0" y="0"/>
                  </a:moveTo>
                  <a:lnTo>
                    <a:pt x="308354" y="0"/>
                  </a:lnTo>
                </a:path>
              </a:pathLst>
            </a:custGeom>
            <a:ln w="9537">
              <a:solidFill>
                <a:srgbClr val="D01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5">
              <a:extLst>
                <a:ext uri="{FF2B5EF4-FFF2-40B4-BE49-F238E27FC236}">
                  <a16:creationId xmlns:a16="http://schemas.microsoft.com/office/drawing/2014/main" id="{60265D8A-BA3F-E04A-ABD2-E8633FE71AAA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92800" y="1727200"/>
              <a:ext cx="165100" cy="584200"/>
            </a:xfrm>
            <a:prstGeom prst="rect">
              <a:avLst/>
            </a:prstGeom>
          </p:spPr>
        </p:pic>
        <p:sp>
          <p:nvSpPr>
            <p:cNvPr id="58" name="object 56">
              <a:extLst>
                <a:ext uri="{FF2B5EF4-FFF2-40B4-BE49-F238E27FC236}">
                  <a16:creationId xmlns:a16="http://schemas.microsoft.com/office/drawing/2014/main" id="{CEE26D2A-B167-F647-AA7F-405008D047CC}"/>
                </a:ext>
              </a:extLst>
            </p:cNvPr>
            <p:cNvSpPr/>
            <p:nvPr/>
          </p:nvSpPr>
          <p:spPr>
            <a:xfrm>
              <a:off x="5959478" y="1781234"/>
              <a:ext cx="0" cy="415925"/>
            </a:xfrm>
            <a:custGeom>
              <a:avLst/>
              <a:gdLst/>
              <a:ahLst/>
              <a:cxnLst/>
              <a:rect l="l" t="t" r="r" b="b"/>
              <a:pathLst>
                <a:path h="415925">
                  <a:moveTo>
                    <a:pt x="0" y="415838"/>
                  </a:moveTo>
                  <a:lnTo>
                    <a:pt x="0" y="406301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C300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7">
              <a:extLst>
                <a:ext uri="{FF2B5EF4-FFF2-40B4-BE49-F238E27FC236}">
                  <a16:creationId xmlns:a16="http://schemas.microsoft.com/office/drawing/2014/main" id="{7C0EC8E5-9179-CF41-95E9-F03CC106420F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13699" y="2164645"/>
              <a:ext cx="91558" cy="91559"/>
            </a:xfrm>
            <a:prstGeom prst="rect">
              <a:avLst/>
            </a:prstGeom>
          </p:spPr>
        </p:pic>
        <p:pic>
          <p:nvPicPr>
            <p:cNvPr id="60" name="object 58">
              <a:extLst>
                <a:ext uri="{FF2B5EF4-FFF2-40B4-BE49-F238E27FC236}">
                  <a16:creationId xmlns:a16="http://schemas.microsoft.com/office/drawing/2014/main" id="{2C7A70DD-5538-AD4F-B567-33330D7E986F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42000" y="5092700"/>
              <a:ext cx="431800" cy="127000"/>
            </a:xfrm>
            <a:prstGeom prst="rect">
              <a:avLst/>
            </a:prstGeom>
          </p:spPr>
        </p:pic>
        <p:sp>
          <p:nvSpPr>
            <p:cNvPr id="61" name="object 59">
              <a:extLst>
                <a:ext uri="{FF2B5EF4-FFF2-40B4-BE49-F238E27FC236}">
                  <a16:creationId xmlns:a16="http://schemas.microsoft.com/office/drawing/2014/main" id="{58EAE694-EA5C-BF44-8E18-6290F9DC4EB4}"/>
                </a:ext>
              </a:extLst>
            </p:cNvPr>
            <p:cNvSpPr/>
            <p:nvPr/>
          </p:nvSpPr>
          <p:spPr>
            <a:xfrm>
              <a:off x="5892716" y="5138400"/>
              <a:ext cx="308610" cy="0"/>
            </a:xfrm>
            <a:custGeom>
              <a:avLst/>
              <a:gdLst/>
              <a:ahLst/>
              <a:cxnLst/>
              <a:rect l="l" t="t" r="r" b="b"/>
              <a:pathLst>
                <a:path w="308610">
                  <a:moveTo>
                    <a:pt x="0" y="0"/>
                  </a:moveTo>
                  <a:lnTo>
                    <a:pt x="308354" y="0"/>
                  </a:lnTo>
                </a:path>
              </a:pathLst>
            </a:custGeom>
            <a:ln w="9537">
              <a:solidFill>
                <a:srgbClr val="D01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0">
              <a:extLst>
                <a:ext uri="{FF2B5EF4-FFF2-40B4-BE49-F238E27FC236}">
                  <a16:creationId xmlns:a16="http://schemas.microsoft.com/office/drawing/2014/main" id="{EF741284-EB63-6349-B755-D87BB0488C3E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80100" y="5130800"/>
              <a:ext cx="165100" cy="584200"/>
            </a:xfrm>
            <a:prstGeom prst="rect">
              <a:avLst/>
            </a:prstGeom>
          </p:spPr>
        </p:pic>
        <p:sp>
          <p:nvSpPr>
            <p:cNvPr id="63" name="object 61">
              <a:extLst>
                <a:ext uri="{FF2B5EF4-FFF2-40B4-BE49-F238E27FC236}">
                  <a16:creationId xmlns:a16="http://schemas.microsoft.com/office/drawing/2014/main" id="{708C37A4-9354-0C4E-A222-41A8D116D744}"/>
                </a:ext>
              </a:extLst>
            </p:cNvPr>
            <p:cNvSpPr/>
            <p:nvPr/>
          </p:nvSpPr>
          <p:spPr>
            <a:xfrm>
              <a:off x="5949941" y="5216607"/>
              <a:ext cx="0" cy="415925"/>
            </a:xfrm>
            <a:custGeom>
              <a:avLst/>
              <a:gdLst/>
              <a:ahLst/>
              <a:cxnLst/>
              <a:rect l="l" t="t" r="r" b="b"/>
              <a:pathLst>
                <a:path h="415925">
                  <a:moveTo>
                    <a:pt x="0" y="0"/>
                  </a:moveTo>
                  <a:lnTo>
                    <a:pt x="0" y="9537"/>
                  </a:lnTo>
                  <a:lnTo>
                    <a:pt x="0" y="415837"/>
                  </a:lnTo>
                </a:path>
              </a:pathLst>
            </a:custGeom>
            <a:ln w="19074">
              <a:solidFill>
                <a:srgbClr val="C300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2">
              <a:extLst>
                <a:ext uri="{FF2B5EF4-FFF2-40B4-BE49-F238E27FC236}">
                  <a16:creationId xmlns:a16="http://schemas.microsoft.com/office/drawing/2014/main" id="{306D43EE-2FB1-404D-AD69-010942D368FC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04161" y="5157475"/>
              <a:ext cx="91558" cy="91558"/>
            </a:xfrm>
            <a:prstGeom prst="rect">
              <a:avLst/>
            </a:prstGeom>
          </p:spPr>
        </p:pic>
        <p:pic>
          <p:nvPicPr>
            <p:cNvPr id="65" name="object 63">
              <a:extLst>
                <a:ext uri="{FF2B5EF4-FFF2-40B4-BE49-F238E27FC236}">
                  <a16:creationId xmlns:a16="http://schemas.microsoft.com/office/drawing/2014/main" id="{2DA1F400-578F-CE47-B42D-60F6CA9933A8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02300" y="3302000"/>
              <a:ext cx="469900" cy="914400"/>
            </a:xfrm>
            <a:prstGeom prst="rect">
              <a:avLst/>
            </a:prstGeom>
          </p:spPr>
        </p:pic>
      </p:grpSp>
      <p:sp>
        <p:nvSpPr>
          <p:cNvPr id="66" name="object 64">
            <a:extLst>
              <a:ext uri="{FF2B5EF4-FFF2-40B4-BE49-F238E27FC236}">
                <a16:creationId xmlns:a16="http://schemas.microsoft.com/office/drawing/2014/main" id="{8F9278CF-C1EF-C347-80E3-92B734A454D4}"/>
              </a:ext>
            </a:extLst>
          </p:cNvPr>
          <p:cNvSpPr txBox="1"/>
          <p:nvPr/>
        </p:nvSpPr>
        <p:spPr>
          <a:xfrm>
            <a:off x="6715416" y="2515481"/>
            <a:ext cx="242570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1120">
              <a:lnSpc>
                <a:spcPct val="119600"/>
              </a:lnSpc>
              <a:spcBef>
                <a:spcPts val="95"/>
              </a:spcBef>
            </a:pPr>
            <a:r>
              <a:rPr sz="2550" i="1" dirty="0">
                <a:solidFill>
                  <a:srgbClr val="C40000"/>
                </a:solidFill>
                <a:latin typeface="Times New Roman"/>
                <a:cs typeface="Times New Roman"/>
              </a:rPr>
              <a:t>f  </a:t>
            </a:r>
            <a:r>
              <a:rPr sz="2550" i="1" spc="5" dirty="0">
                <a:solidFill>
                  <a:srgbClr val="C40000"/>
                </a:solidFill>
                <a:latin typeface="Times New Roman"/>
                <a:cs typeface="Times New Roman"/>
              </a:rPr>
              <a:t>N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67" name="object 65">
            <a:extLst>
              <a:ext uri="{FF2B5EF4-FFF2-40B4-BE49-F238E27FC236}">
                <a16:creationId xmlns:a16="http://schemas.microsoft.com/office/drawing/2014/main" id="{B3077976-5576-A148-99C1-3409AB1D27CB}"/>
              </a:ext>
            </a:extLst>
          </p:cNvPr>
          <p:cNvSpPr/>
          <p:nvPr/>
        </p:nvSpPr>
        <p:spPr>
          <a:xfrm>
            <a:off x="6695943" y="3055182"/>
            <a:ext cx="294640" cy="0"/>
          </a:xfrm>
          <a:custGeom>
            <a:avLst/>
            <a:gdLst/>
            <a:ahLst/>
            <a:cxnLst/>
            <a:rect l="l" t="t" r="r" b="b"/>
            <a:pathLst>
              <a:path w="294639">
                <a:moveTo>
                  <a:pt x="0" y="0"/>
                </a:moveTo>
                <a:lnTo>
                  <a:pt x="294640" y="0"/>
                </a:lnTo>
              </a:path>
            </a:pathLst>
          </a:custGeom>
          <a:ln w="16054">
            <a:solidFill>
              <a:srgbClr val="C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6">
            <a:extLst>
              <a:ext uri="{FF2B5EF4-FFF2-40B4-BE49-F238E27FC236}">
                <a16:creationId xmlns:a16="http://schemas.microsoft.com/office/drawing/2014/main" id="{99089004-DCA8-9A4C-9CB2-75D5B0DC8ECE}"/>
              </a:ext>
            </a:extLst>
          </p:cNvPr>
          <p:cNvSpPr txBox="1"/>
          <p:nvPr/>
        </p:nvSpPr>
        <p:spPr>
          <a:xfrm>
            <a:off x="2803993" y="5123430"/>
            <a:ext cx="836294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spc="25" dirty="0">
                <a:solidFill>
                  <a:srgbClr val="4C4E50"/>
                </a:solidFill>
                <a:latin typeface="Times New Roman"/>
                <a:cs typeface="Times New Roman"/>
              </a:rPr>
              <a:t>object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69" name="object 67">
            <a:extLst>
              <a:ext uri="{FF2B5EF4-FFF2-40B4-BE49-F238E27FC236}">
                <a16:creationId xmlns:a16="http://schemas.microsoft.com/office/drawing/2014/main" id="{0D348C0B-E0A5-904E-B51D-4C64458517AF}"/>
              </a:ext>
            </a:extLst>
          </p:cNvPr>
          <p:cNvSpPr txBox="1"/>
          <p:nvPr/>
        </p:nvSpPr>
        <p:spPr>
          <a:xfrm>
            <a:off x="9129736" y="5113892"/>
            <a:ext cx="818515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dirty="0">
                <a:solidFill>
                  <a:srgbClr val="4E5052"/>
                </a:solidFill>
                <a:latin typeface="Times New Roman"/>
                <a:cs typeface="Times New Roman"/>
              </a:rPr>
              <a:t>image</a:t>
            </a:r>
            <a:endParaRPr sz="2550">
              <a:latin typeface="Times New Roman"/>
              <a:cs typeface="Times New Roman"/>
            </a:endParaRPr>
          </a:p>
        </p:txBody>
      </p:sp>
      <p:grpSp>
        <p:nvGrpSpPr>
          <p:cNvPr id="70" name="object 68">
            <a:extLst>
              <a:ext uri="{FF2B5EF4-FFF2-40B4-BE49-F238E27FC236}">
                <a16:creationId xmlns:a16="http://schemas.microsoft.com/office/drawing/2014/main" id="{CAA05C6E-EFED-4747-B671-115FCDAB32C3}"/>
              </a:ext>
            </a:extLst>
          </p:cNvPr>
          <p:cNvGrpSpPr/>
          <p:nvPr/>
        </p:nvGrpSpPr>
        <p:grpSpPr>
          <a:xfrm>
            <a:off x="1804076" y="1573611"/>
            <a:ext cx="8042275" cy="2863215"/>
            <a:chOff x="877319" y="2272111"/>
            <a:chExt cx="8042275" cy="2863215"/>
          </a:xfrm>
        </p:grpSpPr>
        <p:sp>
          <p:nvSpPr>
            <p:cNvPr id="71" name="object 69">
              <a:extLst>
                <a:ext uri="{FF2B5EF4-FFF2-40B4-BE49-F238E27FC236}">
                  <a16:creationId xmlns:a16="http://schemas.microsoft.com/office/drawing/2014/main" id="{A526E8C0-73B1-264C-8385-E64D9D170C36}"/>
                </a:ext>
              </a:extLst>
            </p:cNvPr>
            <p:cNvSpPr/>
            <p:nvPr/>
          </p:nvSpPr>
          <p:spPr>
            <a:xfrm>
              <a:off x="2295680" y="3367975"/>
              <a:ext cx="848994" cy="711835"/>
            </a:xfrm>
            <a:custGeom>
              <a:avLst/>
              <a:gdLst/>
              <a:ahLst/>
              <a:cxnLst/>
              <a:rect l="l" t="t" r="r" b="b"/>
              <a:pathLst>
                <a:path w="848994" h="711835">
                  <a:moveTo>
                    <a:pt x="0" y="0"/>
                  </a:moveTo>
                  <a:lnTo>
                    <a:pt x="1435" y="711772"/>
                  </a:lnTo>
                  <a:lnTo>
                    <a:pt x="848828" y="3493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AC8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0">
              <a:extLst>
                <a:ext uri="{FF2B5EF4-FFF2-40B4-BE49-F238E27FC236}">
                  <a16:creationId xmlns:a16="http://schemas.microsoft.com/office/drawing/2014/main" id="{2CD9FAF9-5AC2-794C-91B0-71CF8BFCDB68}"/>
                </a:ext>
              </a:extLst>
            </p:cNvPr>
            <p:cNvSpPr/>
            <p:nvPr/>
          </p:nvSpPr>
          <p:spPr>
            <a:xfrm>
              <a:off x="2295679" y="3367975"/>
              <a:ext cx="848994" cy="711835"/>
            </a:xfrm>
            <a:custGeom>
              <a:avLst/>
              <a:gdLst/>
              <a:ahLst/>
              <a:cxnLst/>
              <a:rect l="l" t="t" r="r" b="b"/>
              <a:pathLst>
                <a:path w="848994" h="711835">
                  <a:moveTo>
                    <a:pt x="0" y="0"/>
                  </a:moveTo>
                  <a:lnTo>
                    <a:pt x="848828" y="349319"/>
                  </a:lnTo>
                  <a:lnTo>
                    <a:pt x="1436" y="711772"/>
                  </a:lnTo>
                  <a:lnTo>
                    <a:pt x="0" y="0"/>
                  </a:lnTo>
                  <a:close/>
                </a:path>
              </a:pathLst>
            </a:custGeom>
            <a:ln w="28612">
              <a:solidFill>
                <a:srgbClr val="3D3E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1">
              <a:extLst>
                <a:ext uri="{FF2B5EF4-FFF2-40B4-BE49-F238E27FC236}">
                  <a16:creationId xmlns:a16="http://schemas.microsoft.com/office/drawing/2014/main" id="{F31E2A9E-E89F-034B-80FF-BFFE7E8A045A}"/>
                </a:ext>
              </a:extLst>
            </p:cNvPr>
            <p:cNvSpPr/>
            <p:nvPr/>
          </p:nvSpPr>
          <p:spPr>
            <a:xfrm>
              <a:off x="3144507" y="2286716"/>
              <a:ext cx="3406775" cy="2834005"/>
            </a:xfrm>
            <a:custGeom>
              <a:avLst/>
              <a:gdLst/>
              <a:ahLst/>
              <a:cxnLst/>
              <a:rect l="l" t="t" r="r" b="b"/>
              <a:pathLst>
                <a:path w="3406775" h="2834004">
                  <a:moveTo>
                    <a:pt x="3406289" y="0"/>
                  </a:moveTo>
                  <a:lnTo>
                    <a:pt x="0" y="1436509"/>
                  </a:lnTo>
                  <a:lnTo>
                    <a:pt x="3404853" y="2833786"/>
                  </a:lnTo>
                  <a:lnTo>
                    <a:pt x="3406289" y="0"/>
                  </a:lnTo>
                  <a:close/>
                </a:path>
              </a:pathLst>
            </a:custGeom>
            <a:solidFill>
              <a:srgbClr val="FFCAC8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2">
              <a:extLst>
                <a:ext uri="{FF2B5EF4-FFF2-40B4-BE49-F238E27FC236}">
                  <a16:creationId xmlns:a16="http://schemas.microsoft.com/office/drawing/2014/main" id="{B2439B36-0E27-DB4B-86F1-AFDD4B1794A7}"/>
                </a:ext>
              </a:extLst>
            </p:cNvPr>
            <p:cNvSpPr/>
            <p:nvPr/>
          </p:nvSpPr>
          <p:spPr>
            <a:xfrm>
              <a:off x="3144507" y="2286716"/>
              <a:ext cx="3406775" cy="2834005"/>
            </a:xfrm>
            <a:custGeom>
              <a:avLst/>
              <a:gdLst/>
              <a:ahLst/>
              <a:cxnLst/>
              <a:rect l="l" t="t" r="r" b="b"/>
              <a:pathLst>
                <a:path w="3406775" h="2834004">
                  <a:moveTo>
                    <a:pt x="3404853" y="2833786"/>
                  </a:moveTo>
                  <a:lnTo>
                    <a:pt x="0" y="1436510"/>
                  </a:lnTo>
                  <a:lnTo>
                    <a:pt x="3406290" y="0"/>
                  </a:lnTo>
                  <a:lnTo>
                    <a:pt x="3404853" y="2833786"/>
                  </a:lnTo>
                  <a:close/>
                </a:path>
              </a:pathLst>
            </a:custGeom>
            <a:ln w="28612">
              <a:solidFill>
                <a:srgbClr val="3D3E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3">
              <a:extLst>
                <a:ext uri="{FF2B5EF4-FFF2-40B4-BE49-F238E27FC236}">
                  <a16:creationId xmlns:a16="http://schemas.microsoft.com/office/drawing/2014/main" id="{2D9C5392-D57D-1A42-A763-22D3CD5A5037}"/>
                </a:ext>
              </a:extLst>
            </p:cNvPr>
            <p:cNvSpPr/>
            <p:nvPr/>
          </p:nvSpPr>
          <p:spPr>
            <a:xfrm>
              <a:off x="877316" y="3366642"/>
              <a:ext cx="8042275" cy="708025"/>
            </a:xfrm>
            <a:custGeom>
              <a:avLst/>
              <a:gdLst/>
              <a:ahLst/>
              <a:cxnLst/>
              <a:rect l="l" t="t" r="r" b="b"/>
              <a:pathLst>
                <a:path w="8042275" h="708025">
                  <a:moveTo>
                    <a:pt x="2269121" y="353987"/>
                  </a:moveTo>
                  <a:lnTo>
                    <a:pt x="1425003" y="0"/>
                  </a:lnTo>
                  <a:lnTo>
                    <a:pt x="0" y="353987"/>
                  </a:lnTo>
                  <a:lnTo>
                    <a:pt x="1425003" y="707974"/>
                  </a:lnTo>
                  <a:lnTo>
                    <a:pt x="2269121" y="353987"/>
                  </a:lnTo>
                  <a:close/>
                </a:path>
                <a:path w="8042275" h="708025">
                  <a:moveTo>
                    <a:pt x="8041767" y="353987"/>
                  </a:moveTo>
                  <a:lnTo>
                    <a:pt x="7742237" y="181533"/>
                  </a:lnTo>
                  <a:lnTo>
                    <a:pt x="7515326" y="353987"/>
                  </a:lnTo>
                  <a:lnTo>
                    <a:pt x="7742237" y="544588"/>
                  </a:lnTo>
                  <a:lnTo>
                    <a:pt x="8041767" y="353987"/>
                  </a:lnTo>
                  <a:close/>
                </a:path>
              </a:pathLst>
            </a:custGeom>
            <a:solidFill>
              <a:srgbClr val="FFCAC8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4">
            <a:extLst>
              <a:ext uri="{FF2B5EF4-FFF2-40B4-BE49-F238E27FC236}">
                <a16:creationId xmlns:a16="http://schemas.microsoft.com/office/drawing/2014/main" id="{0B0940C1-E6FC-8D4A-9D59-A007298CE9AD}"/>
              </a:ext>
            </a:extLst>
          </p:cNvPr>
          <p:cNvSpPr txBox="1"/>
          <p:nvPr/>
        </p:nvSpPr>
        <p:spPr>
          <a:xfrm>
            <a:off x="1424796" y="5985947"/>
            <a:ext cx="876935" cy="6813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527050">
              <a:lnSpc>
                <a:spcPct val="100000"/>
              </a:lnSpc>
              <a:spcBef>
                <a:spcPts val="190"/>
              </a:spcBef>
            </a:pPr>
            <a:r>
              <a:rPr sz="1500" spc="-10" dirty="0">
                <a:solidFill>
                  <a:srgbClr val="414141"/>
                </a:solidFill>
                <a:latin typeface="Times New Roman"/>
                <a:cs typeface="Times New Roman"/>
              </a:rPr>
              <a:t>1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550" i="1" spc="10" dirty="0">
                <a:solidFill>
                  <a:srgbClr val="414141"/>
                </a:solidFill>
                <a:latin typeface="Times New Roman"/>
                <a:cs typeface="Times New Roman"/>
              </a:rPr>
              <a:t>CU </a:t>
            </a:r>
            <a:r>
              <a:rPr sz="2550" dirty="0">
                <a:solidFill>
                  <a:srgbClr val="414141"/>
                </a:solidFill>
                <a:latin typeface="Times New Roman"/>
                <a:cs typeface="Times New Roman"/>
              </a:rPr>
              <a:t>/</a:t>
            </a:r>
            <a:r>
              <a:rPr sz="2550" spc="335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550" i="1" dirty="0">
                <a:solidFill>
                  <a:srgbClr val="414141"/>
                </a:solidFill>
                <a:latin typeface="Times New Roman"/>
                <a:cs typeface="Times New Roman"/>
              </a:rPr>
              <a:t>f</a:t>
            </a:r>
            <a:endParaRPr sz="2550" dirty="0">
              <a:latin typeface="Times New Roman"/>
              <a:cs typeface="Times New Roman"/>
            </a:endParaRPr>
          </a:p>
        </p:txBody>
      </p:sp>
      <p:sp>
        <p:nvSpPr>
          <p:cNvPr id="77" name="object 75">
            <a:extLst>
              <a:ext uri="{FF2B5EF4-FFF2-40B4-BE49-F238E27FC236}">
                <a16:creationId xmlns:a16="http://schemas.microsoft.com/office/drawing/2014/main" id="{FB12A637-5014-EE44-9DA0-F6797A9A7024}"/>
              </a:ext>
            </a:extLst>
          </p:cNvPr>
          <p:cNvSpPr txBox="1"/>
          <p:nvPr/>
        </p:nvSpPr>
        <p:spPr>
          <a:xfrm>
            <a:off x="2530490" y="5995169"/>
            <a:ext cx="204470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5" dirty="0">
                <a:solidFill>
                  <a:srgbClr val="414141"/>
                </a:solidFill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78" name="object 76">
            <a:extLst>
              <a:ext uri="{FF2B5EF4-FFF2-40B4-BE49-F238E27FC236}">
                <a16:creationId xmlns:a16="http://schemas.microsoft.com/office/drawing/2014/main" id="{D6BC575B-1F63-9348-A734-E3C0F32194C6}"/>
              </a:ext>
            </a:extLst>
          </p:cNvPr>
          <p:cNvSpPr txBox="1"/>
          <p:nvPr/>
        </p:nvSpPr>
        <p:spPr>
          <a:xfrm>
            <a:off x="1402627" y="5880723"/>
            <a:ext cx="243268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25755" algn="l"/>
                <a:tab pos="946785" algn="l"/>
                <a:tab pos="1488440" algn="l"/>
              </a:tabLst>
            </a:pPr>
            <a:r>
              <a:rPr sz="2550" u="heavy" dirty="0">
                <a:solidFill>
                  <a:srgbClr val="414141"/>
                </a:solidFill>
                <a:uFill>
                  <a:solidFill>
                    <a:srgbClr val="414141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550" i="1" u="heavy" spc="10" dirty="0">
                <a:solidFill>
                  <a:srgbClr val="414141"/>
                </a:solidFill>
                <a:uFill>
                  <a:solidFill>
                    <a:srgbClr val="414141"/>
                  </a:solidFill>
                </a:uFill>
                <a:latin typeface="Times New Roman"/>
                <a:cs typeface="Times New Roman"/>
              </a:rPr>
              <a:t>D	</a:t>
            </a:r>
            <a:r>
              <a:rPr sz="2550" i="1" spc="10" dirty="0">
                <a:solidFill>
                  <a:srgbClr val="414141"/>
                </a:solidFill>
                <a:latin typeface="Times New Roman"/>
                <a:cs typeface="Times New Roman"/>
              </a:rPr>
              <a:t>	</a:t>
            </a:r>
            <a:r>
              <a:rPr sz="2550" i="1" u="heavy" spc="10" dirty="0">
                <a:solidFill>
                  <a:srgbClr val="414141"/>
                </a:solidFill>
                <a:uFill>
                  <a:solidFill>
                    <a:srgbClr val="414141"/>
                  </a:solidFill>
                </a:uFill>
                <a:latin typeface="Times New Roman"/>
                <a:cs typeface="Times New Roman"/>
              </a:rPr>
              <a:t>U </a:t>
            </a:r>
            <a:r>
              <a:rPr sz="2550" u="heavy" spc="5" dirty="0">
                <a:solidFill>
                  <a:srgbClr val="414141"/>
                </a:solidFill>
                <a:uFill>
                  <a:solidFill>
                    <a:srgbClr val="414141"/>
                  </a:solidFill>
                </a:uFill>
                <a:latin typeface="Symbol"/>
                <a:cs typeface="Symbol"/>
              </a:rPr>
              <a:t></a:t>
            </a:r>
            <a:r>
              <a:rPr sz="2550" u="heavy" spc="45" dirty="0">
                <a:solidFill>
                  <a:srgbClr val="414141"/>
                </a:solidFill>
                <a:uFill>
                  <a:solidFill>
                    <a:srgbClr val="414141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50" i="1" u="heavy" spc="10" dirty="0">
                <a:solidFill>
                  <a:srgbClr val="414141"/>
                </a:solidFill>
                <a:uFill>
                  <a:solidFill>
                    <a:srgbClr val="414141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2550" i="1" u="heavy" spc="180" dirty="0">
                <a:solidFill>
                  <a:srgbClr val="414141"/>
                </a:solidFill>
                <a:uFill>
                  <a:solidFill>
                    <a:srgbClr val="414141"/>
                  </a:solidFill>
                </a:uFill>
                <a:latin typeface="Times New Roman"/>
                <a:cs typeface="Times New Roman"/>
              </a:rPr>
              <a:t> </a:t>
            </a:r>
            <a:endParaRPr sz="2550" dirty="0">
              <a:latin typeface="Times New Roman"/>
              <a:cs typeface="Times New Roman"/>
            </a:endParaRPr>
          </a:p>
        </p:txBody>
      </p:sp>
      <p:sp>
        <p:nvSpPr>
          <p:cNvPr id="79" name="object 77">
            <a:extLst>
              <a:ext uri="{FF2B5EF4-FFF2-40B4-BE49-F238E27FC236}">
                <a16:creationId xmlns:a16="http://schemas.microsoft.com/office/drawing/2014/main" id="{636B4288-77AA-6546-BB81-78D1377A7BBA}"/>
              </a:ext>
            </a:extLst>
          </p:cNvPr>
          <p:cNvSpPr txBox="1"/>
          <p:nvPr/>
        </p:nvSpPr>
        <p:spPr>
          <a:xfrm>
            <a:off x="3693082" y="5998585"/>
            <a:ext cx="120014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10" dirty="0">
                <a:solidFill>
                  <a:srgbClr val="414141"/>
                </a:solidFill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0" name="object 78">
            <a:extLst>
              <a:ext uri="{FF2B5EF4-FFF2-40B4-BE49-F238E27FC236}">
                <a16:creationId xmlns:a16="http://schemas.microsoft.com/office/drawing/2014/main" id="{5D845AAB-54EB-4C41-BAC3-D942B197EDFC}"/>
              </a:ext>
            </a:extLst>
          </p:cNvPr>
          <p:cNvSpPr txBox="1"/>
          <p:nvPr/>
        </p:nvSpPr>
        <p:spPr>
          <a:xfrm>
            <a:off x="3069749" y="6247918"/>
            <a:ext cx="63055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i="1" dirty="0">
                <a:solidFill>
                  <a:srgbClr val="414141"/>
                </a:solidFill>
                <a:latin typeface="Times New Roman"/>
                <a:cs typeface="Times New Roman"/>
              </a:rPr>
              <a:t>f </a:t>
            </a:r>
            <a:r>
              <a:rPr sz="2550" dirty="0">
                <a:solidFill>
                  <a:srgbClr val="414141"/>
                </a:solidFill>
                <a:latin typeface="Times New Roman"/>
                <a:cs typeface="Times New Roman"/>
              </a:rPr>
              <a:t>/</a:t>
            </a:r>
            <a:r>
              <a:rPr sz="2550" spc="-380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550" i="1" spc="10" dirty="0">
                <a:solidFill>
                  <a:srgbClr val="414141"/>
                </a:solidFill>
                <a:latin typeface="Times New Roman"/>
                <a:cs typeface="Times New Roman"/>
              </a:rPr>
              <a:t>N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1" name="object 79">
            <a:extLst>
              <a:ext uri="{FF2B5EF4-FFF2-40B4-BE49-F238E27FC236}">
                <a16:creationId xmlns:a16="http://schemas.microsoft.com/office/drawing/2014/main" id="{A4900616-4B3E-0141-9A76-8C45AE86DE50}"/>
              </a:ext>
            </a:extLst>
          </p:cNvPr>
          <p:cNvSpPr txBox="1"/>
          <p:nvPr/>
        </p:nvSpPr>
        <p:spPr>
          <a:xfrm>
            <a:off x="4910475" y="6217443"/>
            <a:ext cx="120014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20" dirty="0">
                <a:solidFill>
                  <a:srgbClr val="414141"/>
                </a:solidFill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2" name="object 80">
            <a:extLst>
              <a:ext uri="{FF2B5EF4-FFF2-40B4-BE49-F238E27FC236}">
                <a16:creationId xmlns:a16="http://schemas.microsoft.com/office/drawing/2014/main" id="{11F0CB38-5D48-2345-817C-1E20CF9CA6BA}"/>
              </a:ext>
            </a:extLst>
          </p:cNvPr>
          <p:cNvSpPr txBox="1"/>
          <p:nvPr/>
        </p:nvSpPr>
        <p:spPr>
          <a:xfrm>
            <a:off x="5830364" y="5782015"/>
            <a:ext cx="882015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50" i="1" spc="15" dirty="0">
                <a:solidFill>
                  <a:srgbClr val="414141"/>
                </a:solidFill>
                <a:latin typeface="Times New Roman"/>
                <a:cs typeface="Times New Roman"/>
              </a:rPr>
              <a:t>NCU</a:t>
            </a:r>
            <a:r>
              <a:rPr sz="2550" i="1" spc="-385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175" spc="30" baseline="44061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endParaRPr sz="2175" baseline="44061">
              <a:latin typeface="Times New Roman"/>
              <a:cs typeface="Times New Roman"/>
            </a:endParaRPr>
          </a:p>
        </p:txBody>
      </p:sp>
      <p:sp>
        <p:nvSpPr>
          <p:cNvPr id="83" name="object 81">
            <a:extLst>
              <a:ext uri="{FF2B5EF4-FFF2-40B4-BE49-F238E27FC236}">
                <a16:creationId xmlns:a16="http://schemas.microsoft.com/office/drawing/2014/main" id="{34D76E88-FD80-D748-B8F9-5074921659E1}"/>
              </a:ext>
            </a:extLst>
          </p:cNvPr>
          <p:cNvSpPr txBox="1"/>
          <p:nvPr/>
        </p:nvSpPr>
        <p:spPr>
          <a:xfrm>
            <a:off x="5612155" y="6103484"/>
            <a:ext cx="329565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825" i="1" spc="7" baseline="-25054" dirty="0">
                <a:solidFill>
                  <a:srgbClr val="414141"/>
                </a:solidFill>
                <a:latin typeface="Times New Roman"/>
                <a:cs typeface="Times New Roman"/>
              </a:rPr>
              <a:t>f</a:t>
            </a:r>
            <a:r>
              <a:rPr sz="3825" i="1" spc="-262" baseline="-25054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4" name="object 82">
            <a:extLst>
              <a:ext uri="{FF2B5EF4-FFF2-40B4-BE49-F238E27FC236}">
                <a16:creationId xmlns:a16="http://schemas.microsoft.com/office/drawing/2014/main" id="{0D686EA0-5338-3348-8882-28764FB65057}"/>
              </a:ext>
            </a:extLst>
          </p:cNvPr>
          <p:cNvSpPr txBox="1"/>
          <p:nvPr/>
        </p:nvSpPr>
        <p:spPr>
          <a:xfrm>
            <a:off x="5988735" y="6249760"/>
            <a:ext cx="964565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78130" indent="-266065">
              <a:lnSpc>
                <a:spcPct val="100000"/>
              </a:lnSpc>
              <a:spcBef>
                <a:spcPts val="120"/>
              </a:spcBef>
              <a:buFont typeface="Symbol"/>
              <a:buChar char=""/>
              <a:tabLst>
                <a:tab pos="278765" algn="l"/>
              </a:tabLst>
            </a:pPr>
            <a:r>
              <a:rPr sz="2550" i="1" spc="15" dirty="0">
                <a:solidFill>
                  <a:srgbClr val="414141"/>
                </a:solidFill>
                <a:latin typeface="Times New Roman"/>
                <a:cs typeface="Times New Roman"/>
              </a:rPr>
              <a:t>NCU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5" name="object 83">
            <a:extLst>
              <a:ext uri="{FF2B5EF4-FFF2-40B4-BE49-F238E27FC236}">
                <a16:creationId xmlns:a16="http://schemas.microsoft.com/office/drawing/2014/main" id="{19119D92-D472-C442-9152-A2B102311DDF}"/>
              </a:ext>
            </a:extLst>
          </p:cNvPr>
          <p:cNvSpPr/>
          <p:nvPr/>
        </p:nvSpPr>
        <p:spPr>
          <a:xfrm>
            <a:off x="5576950" y="6249279"/>
            <a:ext cx="1405255" cy="0"/>
          </a:xfrm>
          <a:custGeom>
            <a:avLst/>
            <a:gdLst/>
            <a:ahLst/>
            <a:cxnLst/>
            <a:rect l="l" t="t" r="r" b="b"/>
            <a:pathLst>
              <a:path w="1405254">
                <a:moveTo>
                  <a:pt x="0" y="0"/>
                </a:moveTo>
                <a:lnTo>
                  <a:pt x="1404721" y="0"/>
                </a:lnTo>
              </a:path>
            </a:pathLst>
          </a:custGeom>
          <a:ln w="16158">
            <a:solidFill>
              <a:srgbClr val="41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4">
            <a:extLst>
              <a:ext uri="{FF2B5EF4-FFF2-40B4-BE49-F238E27FC236}">
                <a16:creationId xmlns:a16="http://schemas.microsoft.com/office/drawing/2014/main" id="{A068033B-A52F-DC44-B583-4CA9672E7306}"/>
              </a:ext>
            </a:extLst>
          </p:cNvPr>
          <p:cNvSpPr txBox="1"/>
          <p:nvPr/>
        </p:nvSpPr>
        <p:spPr>
          <a:xfrm>
            <a:off x="8063345" y="6217443"/>
            <a:ext cx="120014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7" name="object 85">
            <a:extLst>
              <a:ext uri="{FF2B5EF4-FFF2-40B4-BE49-F238E27FC236}">
                <a16:creationId xmlns:a16="http://schemas.microsoft.com/office/drawing/2014/main" id="{02FC81E6-8C5D-4548-933D-303E02440D4B}"/>
              </a:ext>
            </a:extLst>
          </p:cNvPr>
          <p:cNvSpPr txBox="1"/>
          <p:nvPr/>
        </p:nvSpPr>
        <p:spPr>
          <a:xfrm>
            <a:off x="7833381" y="5998028"/>
            <a:ext cx="73660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43560" algn="l"/>
              </a:tabLst>
            </a:pPr>
            <a:r>
              <a:rPr sz="2550" i="1" spc="15" dirty="0">
                <a:solidFill>
                  <a:srgbClr val="414141"/>
                </a:solidFill>
                <a:latin typeface="Times New Roman"/>
                <a:cs typeface="Times New Roman"/>
              </a:rPr>
              <a:t>D	</a:t>
            </a:r>
            <a:r>
              <a:rPr sz="2550" spc="10" dirty="0">
                <a:solidFill>
                  <a:srgbClr val="414141"/>
                </a:solidFill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88" name="object 86">
            <a:extLst>
              <a:ext uri="{FF2B5EF4-FFF2-40B4-BE49-F238E27FC236}">
                <a16:creationId xmlns:a16="http://schemas.microsoft.com/office/drawing/2014/main" id="{567C7B4A-2517-A645-A4F4-56854D607B55}"/>
              </a:ext>
            </a:extLst>
          </p:cNvPr>
          <p:cNvSpPr txBox="1"/>
          <p:nvPr/>
        </p:nvSpPr>
        <p:spPr>
          <a:xfrm>
            <a:off x="8998686" y="5782015"/>
            <a:ext cx="88138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50" i="1" spc="15" dirty="0">
                <a:solidFill>
                  <a:srgbClr val="414141"/>
                </a:solidFill>
                <a:latin typeface="Times New Roman"/>
                <a:cs typeface="Times New Roman"/>
              </a:rPr>
              <a:t>NCU</a:t>
            </a:r>
            <a:r>
              <a:rPr sz="2550" i="1" spc="-385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175" spc="22" baseline="44061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endParaRPr sz="2175" baseline="44061">
              <a:latin typeface="Times New Roman"/>
              <a:cs typeface="Times New Roman"/>
            </a:endParaRPr>
          </a:p>
        </p:txBody>
      </p:sp>
      <p:sp>
        <p:nvSpPr>
          <p:cNvPr id="89" name="object 87">
            <a:extLst>
              <a:ext uri="{FF2B5EF4-FFF2-40B4-BE49-F238E27FC236}">
                <a16:creationId xmlns:a16="http://schemas.microsoft.com/office/drawing/2014/main" id="{2B7E2A9C-7D13-2146-84E7-ED05B47D9926}"/>
              </a:ext>
            </a:extLst>
          </p:cNvPr>
          <p:cNvSpPr txBox="1"/>
          <p:nvPr/>
        </p:nvSpPr>
        <p:spPr>
          <a:xfrm>
            <a:off x="8780645" y="6103484"/>
            <a:ext cx="329565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825" i="1" spc="7" baseline="-25054" dirty="0">
                <a:solidFill>
                  <a:srgbClr val="414141"/>
                </a:solidFill>
                <a:latin typeface="Times New Roman"/>
                <a:cs typeface="Times New Roman"/>
              </a:rPr>
              <a:t>f</a:t>
            </a:r>
            <a:r>
              <a:rPr sz="3825" i="1" spc="-254" baseline="-25054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90" name="object 88">
            <a:extLst>
              <a:ext uri="{FF2B5EF4-FFF2-40B4-BE49-F238E27FC236}">
                <a16:creationId xmlns:a16="http://schemas.microsoft.com/office/drawing/2014/main" id="{0FF8E3F2-7649-164A-AEBF-5D2864BA41FA}"/>
              </a:ext>
            </a:extLst>
          </p:cNvPr>
          <p:cNvSpPr txBox="1"/>
          <p:nvPr/>
        </p:nvSpPr>
        <p:spPr>
          <a:xfrm>
            <a:off x="9156954" y="6249760"/>
            <a:ext cx="96393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78130" indent="-266065">
              <a:lnSpc>
                <a:spcPct val="100000"/>
              </a:lnSpc>
              <a:spcBef>
                <a:spcPts val="120"/>
              </a:spcBef>
              <a:buFont typeface="Symbol"/>
              <a:buChar char=""/>
              <a:tabLst>
                <a:tab pos="278765" algn="l"/>
              </a:tabLst>
            </a:pPr>
            <a:r>
              <a:rPr sz="2550" i="1" spc="15" dirty="0">
                <a:solidFill>
                  <a:srgbClr val="414141"/>
                </a:solidFill>
                <a:latin typeface="Times New Roman"/>
                <a:cs typeface="Times New Roman"/>
              </a:rPr>
              <a:t>NCU</a:t>
            </a:r>
            <a:endParaRPr sz="2550">
              <a:latin typeface="Times New Roman"/>
              <a:cs typeface="Times New Roman"/>
            </a:endParaRPr>
          </a:p>
        </p:txBody>
      </p:sp>
      <p:grpSp>
        <p:nvGrpSpPr>
          <p:cNvPr id="91" name="object 89">
            <a:extLst>
              <a:ext uri="{FF2B5EF4-FFF2-40B4-BE49-F238E27FC236}">
                <a16:creationId xmlns:a16="http://schemas.microsoft.com/office/drawing/2014/main" id="{AA557587-6596-384E-9601-1F3183D5279A}"/>
              </a:ext>
            </a:extLst>
          </p:cNvPr>
          <p:cNvGrpSpPr/>
          <p:nvPr/>
        </p:nvGrpSpPr>
        <p:grpSpPr>
          <a:xfrm>
            <a:off x="1797719" y="3128187"/>
            <a:ext cx="8359775" cy="3129915"/>
            <a:chOff x="870962" y="3826687"/>
            <a:chExt cx="8359775" cy="3129915"/>
          </a:xfrm>
        </p:grpSpPr>
        <p:sp>
          <p:nvSpPr>
            <p:cNvPr id="92" name="object 90">
              <a:extLst>
                <a:ext uri="{FF2B5EF4-FFF2-40B4-BE49-F238E27FC236}">
                  <a16:creationId xmlns:a16="http://schemas.microsoft.com/office/drawing/2014/main" id="{4225B2C0-9C39-454E-A02C-4B3C6DB734A7}"/>
                </a:ext>
              </a:extLst>
            </p:cNvPr>
            <p:cNvSpPr/>
            <p:nvPr/>
          </p:nvSpPr>
          <p:spPr>
            <a:xfrm>
              <a:off x="876042" y="3831767"/>
              <a:ext cx="0" cy="1316355"/>
            </a:xfrm>
            <a:custGeom>
              <a:avLst/>
              <a:gdLst/>
              <a:ahLst/>
              <a:cxnLst/>
              <a:rect l="l" t="t" r="r" b="b"/>
              <a:pathLst>
                <a:path h="1316354">
                  <a:moveTo>
                    <a:pt x="0" y="0"/>
                  </a:moveTo>
                  <a:lnTo>
                    <a:pt x="0" y="1316179"/>
                  </a:lnTo>
                </a:path>
              </a:pathLst>
            </a:custGeom>
            <a:ln w="9537">
              <a:solidFill>
                <a:srgbClr val="3D3E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1">
              <a:extLst>
                <a:ext uri="{FF2B5EF4-FFF2-40B4-BE49-F238E27FC236}">
                  <a16:creationId xmlns:a16="http://schemas.microsoft.com/office/drawing/2014/main" id="{E1C16C14-64B3-0643-B382-BF0CD4F0AFDC}"/>
                </a:ext>
              </a:extLst>
            </p:cNvPr>
            <p:cNvSpPr/>
            <p:nvPr/>
          </p:nvSpPr>
          <p:spPr>
            <a:xfrm>
              <a:off x="914192" y="4957189"/>
              <a:ext cx="1340485" cy="0"/>
            </a:xfrm>
            <a:custGeom>
              <a:avLst/>
              <a:gdLst/>
              <a:ahLst/>
              <a:cxnLst/>
              <a:rect l="l" t="t" r="r" b="b"/>
              <a:pathLst>
                <a:path w="1340485">
                  <a:moveTo>
                    <a:pt x="1340131" y="0"/>
                  </a:moveTo>
                  <a:lnTo>
                    <a:pt x="1335363" y="0"/>
                  </a:lnTo>
                  <a:lnTo>
                    <a:pt x="4768" y="1"/>
                  </a:lnTo>
                  <a:lnTo>
                    <a:pt x="0" y="1"/>
                  </a:lnTo>
                </a:path>
              </a:pathLst>
            </a:custGeom>
            <a:ln w="9537">
              <a:solidFill>
                <a:srgbClr val="3D3E3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2">
              <a:extLst>
                <a:ext uri="{FF2B5EF4-FFF2-40B4-BE49-F238E27FC236}">
                  <a16:creationId xmlns:a16="http://schemas.microsoft.com/office/drawing/2014/main" id="{190330F2-42E0-B24B-972A-D8F9B2DA6121}"/>
                </a:ext>
              </a:extLst>
            </p:cNvPr>
            <p:cNvSpPr/>
            <p:nvPr/>
          </p:nvSpPr>
          <p:spPr>
            <a:xfrm>
              <a:off x="876033" y="4928577"/>
              <a:ext cx="1431290" cy="57785"/>
            </a:xfrm>
            <a:custGeom>
              <a:avLst/>
              <a:gdLst/>
              <a:ahLst/>
              <a:cxnLst/>
              <a:rect l="l" t="t" r="r" b="b"/>
              <a:pathLst>
                <a:path w="1431289" h="57785">
                  <a:moveTo>
                    <a:pt x="57226" y="0"/>
                  </a:moveTo>
                  <a:lnTo>
                    <a:pt x="0" y="28613"/>
                  </a:lnTo>
                  <a:lnTo>
                    <a:pt x="57226" y="57226"/>
                  </a:lnTo>
                  <a:lnTo>
                    <a:pt x="42926" y="28613"/>
                  </a:lnTo>
                  <a:lnTo>
                    <a:pt x="57226" y="0"/>
                  </a:lnTo>
                  <a:close/>
                </a:path>
                <a:path w="1431289" h="57785">
                  <a:moveTo>
                    <a:pt x="1430743" y="28613"/>
                  </a:moveTo>
                  <a:lnTo>
                    <a:pt x="1373517" y="0"/>
                  </a:lnTo>
                  <a:lnTo>
                    <a:pt x="1373517" y="57226"/>
                  </a:lnTo>
                  <a:lnTo>
                    <a:pt x="1430743" y="28613"/>
                  </a:lnTo>
                  <a:close/>
                </a:path>
              </a:pathLst>
            </a:custGeom>
            <a:solidFill>
              <a:srgbClr val="3D3E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3">
              <a:extLst>
                <a:ext uri="{FF2B5EF4-FFF2-40B4-BE49-F238E27FC236}">
                  <a16:creationId xmlns:a16="http://schemas.microsoft.com/office/drawing/2014/main" id="{192BBD02-AEEA-F149-8FC4-1BFD48701302}"/>
                </a:ext>
              </a:extLst>
            </p:cNvPr>
            <p:cNvSpPr/>
            <p:nvPr/>
          </p:nvSpPr>
          <p:spPr>
            <a:xfrm>
              <a:off x="7818741" y="6947778"/>
              <a:ext cx="1403985" cy="0"/>
            </a:xfrm>
            <a:custGeom>
              <a:avLst/>
              <a:gdLst/>
              <a:ahLst/>
              <a:cxnLst/>
              <a:rect l="l" t="t" r="r" b="b"/>
              <a:pathLst>
                <a:path w="1403984">
                  <a:moveTo>
                    <a:pt x="0" y="0"/>
                  </a:moveTo>
                  <a:lnTo>
                    <a:pt x="1403635" y="0"/>
                  </a:lnTo>
                </a:path>
              </a:pathLst>
            </a:custGeom>
            <a:ln w="16158">
              <a:solidFill>
                <a:srgbClr val="4141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4">
            <a:extLst>
              <a:ext uri="{FF2B5EF4-FFF2-40B4-BE49-F238E27FC236}">
                <a16:creationId xmlns:a16="http://schemas.microsoft.com/office/drawing/2014/main" id="{9C1CE9D5-6894-B041-A4F5-69C845AD1A66}"/>
              </a:ext>
            </a:extLst>
          </p:cNvPr>
          <p:cNvSpPr txBox="1"/>
          <p:nvPr/>
        </p:nvSpPr>
        <p:spPr>
          <a:xfrm>
            <a:off x="2333678" y="4227512"/>
            <a:ext cx="398145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50" i="1" spc="-20" dirty="0">
                <a:solidFill>
                  <a:srgbClr val="404040"/>
                </a:solidFill>
                <a:latin typeface="Times New Roman"/>
                <a:cs typeface="Times New Roman"/>
              </a:rPr>
              <a:t>D</a:t>
            </a:r>
            <a:r>
              <a:rPr sz="2175" spc="-30" baseline="-24904" dirty="0">
                <a:solidFill>
                  <a:srgbClr val="404040"/>
                </a:solidFill>
                <a:latin typeface="Times New Roman"/>
                <a:cs typeface="Times New Roman"/>
              </a:rPr>
              <a:t>2</a:t>
            </a:r>
            <a:endParaRPr sz="2175" baseline="-24904">
              <a:latin typeface="Times New Roman"/>
              <a:cs typeface="Times New Roman"/>
            </a:endParaRPr>
          </a:p>
        </p:txBody>
      </p:sp>
      <p:grpSp>
        <p:nvGrpSpPr>
          <p:cNvPr id="97" name="object 95">
            <a:extLst>
              <a:ext uri="{FF2B5EF4-FFF2-40B4-BE49-F238E27FC236}">
                <a16:creationId xmlns:a16="http://schemas.microsoft.com/office/drawing/2014/main" id="{142E6CA6-D6BC-D444-87C0-73641CA3E025}"/>
              </a:ext>
            </a:extLst>
          </p:cNvPr>
          <p:cNvGrpSpPr/>
          <p:nvPr/>
        </p:nvGrpSpPr>
        <p:grpSpPr>
          <a:xfrm>
            <a:off x="3242947" y="3128195"/>
            <a:ext cx="844550" cy="1326515"/>
            <a:chOff x="2316190" y="3826695"/>
            <a:chExt cx="844550" cy="1326515"/>
          </a:xfrm>
        </p:grpSpPr>
        <p:sp>
          <p:nvSpPr>
            <p:cNvPr id="98" name="object 96">
              <a:extLst>
                <a:ext uri="{FF2B5EF4-FFF2-40B4-BE49-F238E27FC236}">
                  <a16:creationId xmlns:a16="http://schemas.microsoft.com/office/drawing/2014/main" id="{D2E130AB-1959-8B49-9D8A-F714D4A02E61}"/>
                </a:ext>
              </a:extLst>
            </p:cNvPr>
            <p:cNvSpPr/>
            <p:nvPr/>
          </p:nvSpPr>
          <p:spPr>
            <a:xfrm>
              <a:off x="3155482" y="3831775"/>
              <a:ext cx="0" cy="1316355"/>
            </a:xfrm>
            <a:custGeom>
              <a:avLst/>
              <a:gdLst/>
              <a:ahLst/>
              <a:cxnLst/>
              <a:rect l="l" t="t" r="r" b="b"/>
              <a:pathLst>
                <a:path h="1316354">
                  <a:moveTo>
                    <a:pt x="0" y="0"/>
                  </a:moveTo>
                  <a:lnTo>
                    <a:pt x="0" y="1316180"/>
                  </a:lnTo>
                </a:path>
              </a:pathLst>
            </a:custGeom>
            <a:ln w="9537">
              <a:solidFill>
                <a:srgbClr val="3D3E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7">
              <a:extLst>
                <a:ext uri="{FF2B5EF4-FFF2-40B4-BE49-F238E27FC236}">
                  <a16:creationId xmlns:a16="http://schemas.microsoft.com/office/drawing/2014/main" id="{26A55B9F-8B1D-1048-8F5A-9096E2A93899}"/>
                </a:ext>
              </a:extLst>
            </p:cNvPr>
            <p:cNvSpPr/>
            <p:nvPr/>
          </p:nvSpPr>
          <p:spPr>
            <a:xfrm>
              <a:off x="2354340" y="4957188"/>
              <a:ext cx="749300" cy="0"/>
            </a:xfrm>
            <a:custGeom>
              <a:avLst/>
              <a:gdLst/>
              <a:ahLst/>
              <a:cxnLst/>
              <a:rect l="l" t="t" r="r" b="b"/>
              <a:pathLst>
                <a:path w="749300">
                  <a:moveTo>
                    <a:pt x="748686" y="0"/>
                  </a:moveTo>
                  <a:lnTo>
                    <a:pt x="743917" y="0"/>
                  </a:lnTo>
                  <a:lnTo>
                    <a:pt x="4768" y="0"/>
                  </a:lnTo>
                  <a:lnTo>
                    <a:pt x="0" y="0"/>
                  </a:lnTo>
                </a:path>
              </a:pathLst>
            </a:custGeom>
            <a:ln w="9537">
              <a:solidFill>
                <a:srgbClr val="3D3E3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8">
              <a:extLst>
                <a:ext uri="{FF2B5EF4-FFF2-40B4-BE49-F238E27FC236}">
                  <a16:creationId xmlns:a16="http://schemas.microsoft.com/office/drawing/2014/main" id="{FDA94C8F-A998-B94D-A45B-FFC9760ED5EA}"/>
                </a:ext>
              </a:extLst>
            </p:cNvPr>
            <p:cNvSpPr/>
            <p:nvPr/>
          </p:nvSpPr>
          <p:spPr>
            <a:xfrm>
              <a:off x="2316187" y="4928577"/>
              <a:ext cx="839469" cy="57785"/>
            </a:xfrm>
            <a:custGeom>
              <a:avLst/>
              <a:gdLst/>
              <a:ahLst/>
              <a:cxnLst/>
              <a:rect l="l" t="t" r="r" b="b"/>
              <a:pathLst>
                <a:path w="839469" h="57785">
                  <a:moveTo>
                    <a:pt x="57226" y="0"/>
                  </a:moveTo>
                  <a:lnTo>
                    <a:pt x="0" y="28613"/>
                  </a:lnTo>
                  <a:lnTo>
                    <a:pt x="57226" y="57226"/>
                  </a:lnTo>
                  <a:lnTo>
                    <a:pt x="42913" y="28613"/>
                  </a:lnTo>
                  <a:lnTo>
                    <a:pt x="57226" y="0"/>
                  </a:lnTo>
                  <a:close/>
                </a:path>
                <a:path w="839469" h="57785">
                  <a:moveTo>
                    <a:pt x="839292" y="28613"/>
                  </a:moveTo>
                  <a:lnTo>
                    <a:pt x="782066" y="0"/>
                  </a:lnTo>
                  <a:lnTo>
                    <a:pt x="782066" y="57226"/>
                  </a:lnTo>
                  <a:lnTo>
                    <a:pt x="839292" y="28613"/>
                  </a:lnTo>
                  <a:close/>
                </a:path>
              </a:pathLst>
            </a:custGeom>
            <a:solidFill>
              <a:srgbClr val="3D3E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99">
            <a:extLst>
              <a:ext uri="{FF2B5EF4-FFF2-40B4-BE49-F238E27FC236}">
                <a16:creationId xmlns:a16="http://schemas.microsoft.com/office/drawing/2014/main" id="{B3788583-97D9-204A-BFEF-4774EEF3C88F}"/>
              </a:ext>
            </a:extLst>
          </p:cNvPr>
          <p:cNvSpPr txBox="1"/>
          <p:nvPr/>
        </p:nvSpPr>
        <p:spPr>
          <a:xfrm>
            <a:off x="3476917" y="4227512"/>
            <a:ext cx="382905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50" i="1" spc="-80" dirty="0">
                <a:solidFill>
                  <a:srgbClr val="404040"/>
                </a:solidFill>
                <a:latin typeface="Times New Roman"/>
                <a:cs typeface="Times New Roman"/>
              </a:rPr>
              <a:t>D</a:t>
            </a:r>
            <a:r>
              <a:rPr sz="2175" spc="-120" baseline="-24904" dirty="0">
                <a:solidFill>
                  <a:srgbClr val="404040"/>
                </a:solidFill>
                <a:latin typeface="Times New Roman"/>
                <a:cs typeface="Times New Roman"/>
              </a:rPr>
              <a:t>1</a:t>
            </a:r>
            <a:endParaRPr sz="2175" baseline="-24904">
              <a:latin typeface="Times New Roman"/>
              <a:cs typeface="Times New Roman"/>
            </a:endParaRPr>
          </a:p>
        </p:txBody>
      </p:sp>
      <p:sp>
        <p:nvSpPr>
          <p:cNvPr id="102" name="object 100">
            <a:extLst>
              <a:ext uri="{FF2B5EF4-FFF2-40B4-BE49-F238E27FC236}">
                <a16:creationId xmlns:a16="http://schemas.microsoft.com/office/drawing/2014/main" id="{2F5401E6-910A-C844-A18A-4B776665391E}"/>
              </a:ext>
            </a:extLst>
          </p:cNvPr>
          <p:cNvSpPr txBox="1"/>
          <p:nvPr/>
        </p:nvSpPr>
        <p:spPr>
          <a:xfrm>
            <a:off x="4030796" y="5962178"/>
            <a:ext cx="1370330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7290" algn="l"/>
              </a:tabLst>
            </a:pPr>
            <a:r>
              <a:rPr sz="2850" dirty="0">
                <a:solidFill>
                  <a:srgbClr val="3D3E3F"/>
                </a:solidFill>
                <a:latin typeface="Times New Roman"/>
                <a:cs typeface="Times New Roman"/>
              </a:rPr>
              <a:t>..... </a:t>
            </a:r>
            <a:r>
              <a:rPr sz="2850" spc="245" dirty="0">
                <a:solidFill>
                  <a:srgbClr val="3D3E3F"/>
                </a:solidFill>
                <a:latin typeface="Times New Roman"/>
                <a:cs typeface="Times New Roman"/>
              </a:rPr>
              <a:t> </a:t>
            </a:r>
            <a:r>
              <a:rPr sz="2550" i="1" spc="15" dirty="0">
                <a:solidFill>
                  <a:srgbClr val="414141"/>
                </a:solidFill>
                <a:latin typeface="Times New Roman"/>
                <a:cs typeface="Times New Roman"/>
              </a:rPr>
              <a:t>D</a:t>
            </a:r>
            <a:r>
              <a:rPr sz="2550" i="1" dirty="0">
                <a:solidFill>
                  <a:srgbClr val="414141"/>
                </a:solidFill>
                <a:latin typeface="Times New Roman"/>
                <a:cs typeface="Times New Roman"/>
              </a:rPr>
              <a:t>	</a:t>
            </a:r>
            <a:r>
              <a:rPr sz="2550" spc="15" dirty="0">
                <a:solidFill>
                  <a:srgbClr val="414141"/>
                </a:solidFill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grpSp>
        <p:nvGrpSpPr>
          <p:cNvPr id="103" name="object 101">
            <a:extLst>
              <a:ext uri="{FF2B5EF4-FFF2-40B4-BE49-F238E27FC236}">
                <a16:creationId xmlns:a16="http://schemas.microsoft.com/office/drawing/2014/main" id="{50E0EC7B-52A0-9340-96B7-A96E5B29CDF9}"/>
              </a:ext>
            </a:extLst>
          </p:cNvPr>
          <p:cNvGrpSpPr/>
          <p:nvPr/>
        </p:nvGrpSpPr>
        <p:grpSpPr>
          <a:xfrm>
            <a:off x="2628557" y="1143000"/>
            <a:ext cx="1765300" cy="990600"/>
            <a:chOff x="1701800" y="1841500"/>
            <a:chExt cx="1765300" cy="990600"/>
          </a:xfrm>
        </p:grpSpPr>
        <p:pic>
          <p:nvPicPr>
            <p:cNvPr id="104" name="object 102">
              <a:extLst>
                <a:ext uri="{FF2B5EF4-FFF2-40B4-BE49-F238E27FC236}">
                  <a16:creationId xmlns:a16="http://schemas.microsoft.com/office/drawing/2014/main" id="{537CCD11-8E0A-F44A-95ED-D8E3A61E4B6C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01800" y="1841500"/>
              <a:ext cx="1765300" cy="990600"/>
            </a:xfrm>
            <a:prstGeom prst="rect">
              <a:avLst/>
            </a:prstGeom>
          </p:spPr>
        </p:pic>
        <p:sp>
          <p:nvSpPr>
            <p:cNvPr id="105" name="object 103">
              <a:extLst>
                <a:ext uri="{FF2B5EF4-FFF2-40B4-BE49-F238E27FC236}">
                  <a16:creationId xmlns:a16="http://schemas.microsoft.com/office/drawing/2014/main" id="{2129ABD7-B146-DF4C-BCA1-DB8DAD064F62}"/>
                </a:ext>
              </a:extLst>
            </p:cNvPr>
            <p:cNvSpPr/>
            <p:nvPr/>
          </p:nvSpPr>
          <p:spPr>
            <a:xfrm>
              <a:off x="1781687" y="2284091"/>
              <a:ext cx="508634" cy="0"/>
            </a:xfrm>
            <a:custGeom>
              <a:avLst/>
              <a:gdLst/>
              <a:ahLst/>
              <a:cxnLst/>
              <a:rect l="l" t="t" r="r" b="b"/>
              <a:pathLst>
                <a:path w="508635">
                  <a:moveTo>
                    <a:pt x="0" y="0"/>
                  </a:moveTo>
                  <a:lnTo>
                    <a:pt x="508262" y="0"/>
                  </a:lnTo>
                </a:path>
              </a:pathLst>
            </a:custGeom>
            <a:ln w="16190">
              <a:solidFill>
                <a:srgbClr val="C4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4">
            <a:extLst>
              <a:ext uri="{FF2B5EF4-FFF2-40B4-BE49-F238E27FC236}">
                <a16:creationId xmlns:a16="http://schemas.microsoft.com/office/drawing/2014/main" id="{B0FA1B4B-08FC-5B41-B042-B30C220A6BC7}"/>
              </a:ext>
            </a:extLst>
          </p:cNvPr>
          <p:cNvSpPr txBox="1"/>
          <p:nvPr/>
        </p:nvSpPr>
        <p:spPr>
          <a:xfrm>
            <a:off x="3387900" y="1333873"/>
            <a:ext cx="205104" cy="418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spc="10" dirty="0">
                <a:solidFill>
                  <a:srgbClr val="C40000"/>
                </a:solidFill>
                <a:latin typeface="Symbol"/>
                <a:cs typeface="Symbol"/>
              </a:rPr>
              <a:t>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07" name="object 105">
            <a:extLst>
              <a:ext uri="{FF2B5EF4-FFF2-40B4-BE49-F238E27FC236}">
                <a16:creationId xmlns:a16="http://schemas.microsoft.com/office/drawing/2014/main" id="{218CB9B0-15BF-EA4B-8D2B-58016BCFD318}"/>
              </a:ext>
            </a:extLst>
          </p:cNvPr>
          <p:cNvSpPr txBox="1"/>
          <p:nvPr/>
        </p:nvSpPr>
        <p:spPr>
          <a:xfrm>
            <a:off x="2830259" y="1117436"/>
            <a:ext cx="1410335" cy="418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42975" algn="l"/>
              </a:tabLst>
            </a:pPr>
            <a:r>
              <a:rPr sz="2550" i="1" spc="15" dirty="0">
                <a:solidFill>
                  <a:srgbClr val="C40000"/>
                </a:solidFill>
                <a:latin typeface="Times New Roman"/>
                <a:cs typeface="Times New Roman"/>
              </a:rPr>
              <a:t>C	CU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08" name="object 106">
            <a:extLst>
              <a:ext uri="{FF2B5EF4-FFF2-40B4-BE49-F238E27FC236}">
                <a16:creationId xmlns:a16="http://schemas.microsoft.com/office/drawing/2014/main" id="{3AEAEBD2-C7CB-3945-81D2-263F1AD05B72}"/>
              </a:ext>
            </a:extLst>
          </p:cNvPr>
          <p:cNvSpPr txBox="1"/>
          <p:nvPr/>
        </p:nvSpPr>
        <p:spPr>
          <a:xfrm>
            <a:off x="2689995" y="1586099"/>
            <a:ext cx="1410335" cy="418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  <a:tabLst>
                <a:tab pos="1280795" algn="l"/>
              </a:tabLst>
            </a:pPr>
            <a:r>
              <a:rPr sz="2550" i="1" spc="114" dirty="0">
                <a:solidFill>
                  <a:srgbClr val="C40000"/>
                </a:solidFill>
                <a:latin typeface="Times New Roman"/>
                <a:cs typeface="Times New Roman"/>
              </a:rPr>
              <a:t>M</a:t>
            </a:r>
            <a:r>
              <a:rPr sz="2175" i="1" spc="172" baseline="-24904" dirty="0">
                <a:solidFill>
                  <a:srgbClr val="C40000"/>
                </a:solidFill>
                <a:latin typeface="Times New Roman"/>
                <a:cs typeface="Times New Roman"/>
              </a:rPr>
              <a:t>T	</a:t>
            </a:r>
            <a:r>
              <a:rPr sz="2550" i="1" spc="5" dirty="0">
                <a:solidFill>
                  <a:srgbClr val="C40000"/>
                </a:solidFill>
                <a:latin typeface="Times New Roman"/>
                <a:cs typeface="Times New Roman"/>
              </a:rPr>
              <a:t>f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09" name="object 107">
            <a:extLst>
              <a:ext uri="{FF2B5EF4-FFF2-40B4-BE49-F238E27FC236}">
                <a16:creationId xmlns:a16="http://schemas.microsoft.com/office/drawing/2014/main" id="{4F17ACB2-2392-0748-B20B-5E3B5460AE65}"/>
              </a:ext>
            </a:extLst>
          </p:cNvPr>
          <p:cNvSpPr/>
          <p:nvPr/>
        </p:nvSpPr>
        <p:spPr>
          <a:xfrm>
            <a:off x="3761577" y="1585591"/>
            <a:ext cx="508000" cy="0"/>
          </a:xfrm>
          <a:custGeom>
            <a:avLst/>
            <a:gdLst/>
            <a:ahLst/>
            <a:cxnLst/>
            <a:rect l="l" t="t" r="r" b="b"/>
            <a:pathLst>
              <a:path w="508000">
                <a:moveTo>
                  <a:pt x="0" y="0"/>
                </a:moveTo>
                <a:lnTo>
                  <a:pt x="507411" y="0"/>
                </a:lnTo>
              </a:path>
            </a:pathLst>
          </a:custGeom>
          <a:ln w="16190">
            <a:solidFill>
              <a:srgbClr val="C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8">
            <a:extLst>
              <a:ext uri="{FF2B5EF4-FFF2-40B4-BE49-F238E27FC236}">
                <a16:creationId xmlns:a16="http://schemas.microsoft.com/office/drawing/2014/main" id="{36D7622F-C882-0147-AAF9-B02314860BF9}"/>
              </a:ext>
            </a:extLst>
          </p:cNvPr>
          <p:cNvSpPr txBox="1"/>
          <p:nvPr/>
        </p:nvSpPr>
        <p:spPr>
          <a:xfrm>
            <a:off x="2961041" y="2157297"/>
            <a:ext cx="615315" cy="44132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53035" marR="5080" indent="-140970">
              <a:lnSpc>
                <a:spcPct val="102000"/>
              </a:lnSpc>
              <a:spcBef>
                <a:spcPts val="70"/>
              </a:spcBef>
            </a:pPr>
            <a:r>
              <a:rPr sz="1350" spc="40" dirty="0">
                <a:solidFill>
                  <a:srgbClr val="3D3E3F"/>
                </a:solidFill>
                <a:latin typeface="Times New Roman"/>
                <a:cs typeface="Times New Roman"/>
              </a:rPr>
              <a:t>depth</a:t>
            </a:r>
            <a:r>
              <a:rPr sz="1350" spc="-85" dirty="0">
                <a:solidFill>
                  <a:srgbClr val="3D3E3F"/>
                </a:solidFill>
                <a:latin typeface="Times New Roman"/>
                <a:cs typeface="Times New Roman"/>
              </a:rPr>
              <a:t> </a:t>
            </a:r>
            <a:r>
              <a:rPr sz="1350" spc="-15" dirty="0">
                <a:solidFill>
                  <a:srgbClr val="3D3E3F"/>
                </a:solidFill>
                <a:latin typeface="Times New Roman"/>
                <a:cs typeface="Times New Roman"/>
              </a:rPr>
              <a:t>of  </a:t>
            </a:r>
            <a:r>
              <a:rPr sz="1350" spc="-10" dirty="0">
                <a:solidFill>
                  <a:srgbClr val="3D3E3F"/>
                </a:solidFill>
                <a:latin typeface="Times New Roman"/>
                <a:cs typeface="Times New Roman"/>
              </a:rPr>
              <a:t>field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11" name="object 109">
            <a:extLst>
              <a:ext uri="{FF2B5EF4-FFF2-40B4-BE49-F238E27FC236}">
                <a16:creationId xmlns:a16="http://schemas.microsoft.com/office/drawing/2014/main" id="{68B77638-96B2-A247-83FA-4D8DDA670E9E}"/>
              </a:ext>
            </a:extLst>
          </p:cNvPr>
          <p:cNvSpPr txBox="1"/>
          <p:nvPr/>
        </p:nvSpPr>
        <p:spPr>
          <a:xfrm>
            <a:off x="9205438" y="3359010"/>
            <a:ext cx="615315" cy="44132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19380" marR="5080" indent="-107314">
              <a:lnSpc>
                <a:spcPct val="102000"/>
              </a:lnSpc>
              <a:spcBef>
                <a:spcPts val="70"/>
              </a:spcBef>
            </a:pPr>
            <a:r>
              <a:rPr sz="1350" spc="40" dirty="0">
                <a:solidFill>
                  <a:srgbClr val="3D3E3F"/>
                </a:solidFill>
                <a:latin typeface="Times New Roman"/>
                <a:cs typeface="Times New Roman"/>
              </a:rPr>
              <a:t>depth</a:t>
            </a:r>
            <a:r>
              <a:rPr sz="1350" spc="-85" dirty="0">
                <a:solidFill>
                  <a:srgbClr val="3D3E3F"/>
                </a:solidFill>
                <a:latin typeface="Times New Roman"/>
                <a:cs typeface="Times New Roman"/>
              </a:rPr>
              <a:t> </a:t>
            </a:r>
            <a:r>
              <a:rPr sz="1350" spc="-15" dirty="0">
                <a:solidFill>
                  <a:srgbClr val="3D3E3F"/>
                </a:solidFill>
                <a:latin typeface="Times New Roman"/>
                <a:cs typeface="Times New Roman"/>
              </a:rPr>
              <a:t>of  </a:t>
            </a:r>
            <a:r>
              <a:rPr sz="1350" spc="5" dirty="0">
                <a:solidFill>
                  <a:srgbClr val="3D3E3F"/>
                </a:solidFill>
                <a:latin typeface="Times New Roman"/>
                <a:cs typeface="Times New Roman"/>
              </a:rPr>
              <a:t>focus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13" name="object 9">
            <a:extLst>
              <a:ext uri="{FF2B5EF4-FFF2-40B4-BE49-F238E27FC236}">
                <a16:creationId xmlns:a16="http://schemas.microsoft.com/office/drawing/2014/main" id="{BDF4DEA2-D280-1346-B3C3-E389179281A7}"/>
              </a:ext>
            </a:extLst>
          </p:cNvPr>
          <p:cNvSpPr txBox="1"/>
          <p:nvPr/>
        </p:nvSpPr>
        <p:spPr>
          <a:xfrm>
            <a:off x="10313344" y="1049649"/>
            <a:ext cx="628650" cy="491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50" i="1" spc="10" dirty="0">
                <a:solidFill>
                  <a:srgbClr val="515151"/>
                </a:solidFill>
                <a:latin typeface="Times New Roman"/>
                <a:cs typeface="Times New Roman"/>
              </a:rPr>
              <a:t>N</a:t>
            </a:r>
            <a:r>
              <a:rPr sz="3050" i="1" spc="165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3050" spc="5" dirty="0">
                <a:solidFill>
                  <a:srgbClr val="515151"/>
                </a:solidFill>
                <a:latin typeface="Symbol"/>
                <a:cs typeface="Symbol"/>
              </a:rPr>
              <a:t></a:t>
            </a:r>
            <a:endParaRPr sz="3050" dirty="0">
              <a:latin typeface="Symbol"/>
              <a:cs typeface="Symbol"/>
            </a:endParaRPr>
          </a:p>
        </p:txBody>
      </p:sp>
      <p:sp>
        <p:nvSpPr>
          <p:cNvPr id="114" name="object 10">
            <a:extLst>
              <a:ext uri="{FF2B5EF4-FFF2-40B4-BE49-F238E27FC236}">
                <a16:creationId xmlns:a16="http://schemas.microsoft.com/office/drawing/2014/main" id="{2E428983-148B-5440-A204-4D57D81246E2}"/>
              </a:ext>
            </a:extLst>
          </p:cNvPr>
          <p:cNvSpPr txBox="1"/>
          <p:nvPr/>
        </p:nvSpPr>
        <p:spPr>
          <a:xfrm>
            <a:off x="11122704" y="792756"/>
            <a:ext cx="133985" cy="491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50" i="1" dirty="0">
                <a:solidFill>
                  <a:srgbClr val="515151"/>
                </a:solidFill>
                <a:latin typeface="Times New Roman"/>
                <a:cs typeface="Times New Roman"/>
              </a:rPr>
              <a:t>f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115" name="object 11">
            <a:extLst>
              <a:ext uri="{FF2B5EF4-FFF2-40B4-BE49-F238E27FC236}">
                <a16:creationId xmlns:a16="http://schemas.microsoft.com/office/drawing/2014/main" id="{DCD127D9-53A0-544C-8BCF-EA57061D8B45}"/>
              </a:ext>
            </a:extLst>
          </p:cNvPr>
          <p:cNvSpPr txBox="1"/>
          <p:nvPr/>
        </p:nvSpPr>
        <p:spPr>
          <a:xfrm>
            <a:off x="11065906" y="1349021"/>
            <a:ext cx="263525" cy="491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50" i="1" spc="10" dirty="0">
                <a:solidFill>
                  <a:srgbClr val="515151"/>
                </a:solidFill>
                <a:latin typeface="Times New Roman"/>
                <a:cs typeface="Times New Roman"/>
              </a:rPr>
              <a:t>A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116" name="object 12">
            <a:extLst>
              <a:ext uri="{FF2B5EF4-FFF2-40B4-BE49-F238E27FC236}">
                <a16:creationId xmlns:a16="http://schemas.microsoft.com/office/drawing/2014/main" id="{D31FC1B8-6F7F-134D-ABB2-3F4CB75F7187}"/>
              </a:ext>
            </a:extLst>
          </p:cNvPr>
          <p:cNvSpPr/>
          <p:nvPr/>
        </p:nvSpPr>
        <p:spPr>
          <a:xfrm>
            <a:off x="11040065" y="1346045"/>
            <a:ext cx="296545" cy="0"/>
          </a:xfrm>
          <a:custGeom>
            <a:avLst/>
            <a:gdLst/>
            <a:ahLst/>
            <a:cxnLst/>
            <a:rect l="l" t="t" r="r" b="b"/>
            <a:pathLst>
              <a:path w="296545">
                <a:moveTo>
                  <a:pt x="0" y="0"/>
                </a:moveTo>
                <a:lnTo>
                  <a:pt x="296156" y="0"/>
                </a:lnTo>
              </a:path>
            </a:pathLst>
          </a:custGeom>
          <a:ln w="19216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1022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9850-1B70-3540-931C-21B2211E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pc="204" dirty="0"/>
              <a:t>Depth </a:t>
            </a:r>
            <a:r>
              <a:rPr lang="en-US" spc="-40" dirty="0"/>
              <a:t>of </a:t>
            </a:r>
            <a:r>
              <a:rPr lang="en-US" spc="-35" dirty="0"/>
              <a:t>field</a:t>
            </a:r>
            <a:r>
              <a:rPr lang="en-US" spc="-204" dirty="0"/>
              <a:t> </a:t>
            </a:r>
            <a:r>
              <a:rPr lang="en-US" spc="50" dirty="0"/>
              <a:t>formula</a:t>
            </a:r>
            <a:endParaRPr lang="en-US" dirty="0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F6EC1869-31CB-CF4C-A2E0-0D3E5E7687A7}"/>
              </a:ext>
            </a:extLst>
          </p:cNvPr>
          <p:cNvGrpSpPr/>
          <p:nvPr/>
        </p:nvGrpSpPr>
        <p:grpSpPr>
          <a:xfrm>
            <a:off x="4788247" y="3498910"/>
            <a:ext cx="2985771" cy="1173481"/>
            <a:chOff x="3651426" y="4222808"/>
            <a:chExt cx="2985771" cy="1173481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D00480FC-1480-A044-A927-B379F0A8E28D}"/>
                </a:ext>
              </a:extLst>
            </p:cNvPr>
            <p:cNvSpPr/>
            <p:nvPr/>
          </p:nvSpPr>
          <p:spPr>
            <a:xfrm>
              <a:off x="3651426" y="4222808"/>
              <a:ext cx="2985770" cy="1173480"/>
            </a:xfrm>
            <a:custGeom>
              <a:avLst/>
              <a:gdLst/>
              <a:ahLst/>
              <a:cxnLst/>
              <a:rect l="l" t="t" r="r" b="b"/>
              <a:pathLst>
                <a:path w="2985770" h="1173479">
                  <a:moveTo>
                    <a:pt x="2985207" y="0"/>
                  </a:moveTo>
                  <a:lnTo>
                    <a:pt x="0" y="0"/>
                  </a:lnTo>
                  <a:lnTo>
                    <a:pt x="0" y="1173101"/>
                  </a:lnTo>
                  <a:lnTo>
                    <a:pt x="2985207" y="1173101"/>
                  </a:lnTo>
                  <a:lnTo>
                    <a:pt x="2985207" y="0"/>
                  </a:lnTo>
                  <a:close/>
                </a:path>
              </a:pathLst>
            </a:custGeom>
            <a:solidFill>
              <a:srgbClr val="F1FA00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1470ED73-D327-E243-9D58-A6016B21D95A}"/>
                </a:ext>
              </a:extLst>
            </p:cNvPr>
            <p:cNvSpPr/>
            <p:nvPr/>
          </p:nvSpPr>
          <p:spPr>
            <a:xfrm>
              <a:off x="3651427" y="4222809"/>
              <a:ext cx="2985770" cy="1173480"/>
            </a:xfrm>
            <a:custGeom>
              <a:avLst/>
              <a:gdLst/>
              <a:ahLst/>
              <a:cxnLst/>
              <a:rect l="l" t="t" r="r" b="b"/>
              <a:pathLst>
                <a:path w="2985770" h="1173479">
                  <a:moveTo>
                    <a:pt x="0" y="0"/>
                  </a:moveTo>
                  <a:lnTo>
                    <a:pt x="2985207" y="0"/>
                  </a:lnTo>
                  <a:lnTo>
                    <a:pt x="2985207" y="1173100"/>
                  </a:lnTo>
                  <a:lnTo>
                    <a:pt x="0" y="1173100"/>
                  </a:lnTo>
                  <a:lnTo>
                    <a:pt x="0" y="0"/>
                  </a:lnTo>
                  <a:close/>
                </a:path>
              </a:pathLst>
            </a:custGeom>
            <a:ln w="19074">
              <a:solidFill>
                <a:srgbClr val="D02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3FCCC5E3-1CBD-3542-8BCD-2C9E8BA9F2CF}"/>
              </a:ext>
            </a:extLst>
          </p:cNvPr>
          <p:cNvSpPr txBox="1"/>
          <p:nvPr/>
        </p:nvSpPr>
        <p:spPr>
          <a:xfrm>
            <a:off x="3964131" y="1758910"/>
            <a:ext cx="64008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825" i="1" spc="-30" baseline="14161" dirty="0">
                <a:solidFill>
                  <a:srgbClr val="414141"/>
                </a:solidFill>
                <a:latin typeface="Times New Roman"/>
                <a:cs typeface="Times New Roman"/>
              </a:rPr>
              <a:t>D</a:t>
            </a:r>
            <a:r>
              <a:rPr sz="1450" i="1" spc="-20" dirty="0">
                <a:solidFill>
                  <a:srgbClr val="414141"/>
                </a:solidFill>
                <a:latin typeface="Times New Roman"/>
                <a:cs typeface="Times New Roman"/>
              </a:rPr>
              <a:t>TOT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D284DCBE-C313-A14A-A1EB-5FB2B81272EE}"/>
              </a:ext>
            </a:extLst>
          </p:cNvPr>
          <p:cNvSpPr txBox="1"/>
          <p:nvPr/>
        </p:nvSpPr>
        <p:spPr>
          <a:xfrm>
            <a:off x="4746987" y="1677267"/>
            <a:ext cx="1830705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1612265" algn="l"/>
              </a:tabLst>
            </a:pPr>
            <a:r>
              <a:rPr sz="2550" spc="10" dirty="0">
                <a:solidFill>
                  <a:srgbClr val="414141"/>
                </a:solidFill>
                <a:latin typeface="Symbol"/>
                <a:cs typeface="Symbol"/>
              </a:rPr>
              <a:t></a:t>
            </a:r>
            <a:r>
              <a:rPr sz="2550" spc="10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550" spc="655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550" i="1" spc="-75" dirty="0">
                <a:solidFill>
                  <a:srgbClr val="414141"/>
                </a:solidFill>
                <a:latin typeface="Times New Roman"/>
                <a:cs typeface="Times New Roman"/>
              </a:rPr>
              <a:t>D</a:t>
            </a:r>
            <a:r>
              <a:rPr sz="2175" spc="-112" baseline="-24904" dirty="0">
                <a:solidFill>
                  <a:srgbClr val="414141"/>
                </a:solidFill>
                <a:latin typeface="Times New Roman"/>
                <a:cs typeface="Times New Roman"/>
              </a:rPr>
              <a:t>1</a:t>
            </a:r>
            <a:r>
              <a:rPr sz="2175" spc="-179" baseline="-24904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550" spc="10" dirty="0">
                <a:solidFill>
                  <a:srgbClr val="414141"/>
                </a:solidFill>
                <a:latin typeface="Symbol"/>
                <a:cs typeface="Symbol"/>
              </a:rPr>
              <a:t></a:t>
            </a:r>
            <a:r>
              <a:rPr sz="2550" spc="45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550" i="1" spc="-10" dirty="0">
                <a:solidFill>
                  <a:srgbClr val="414141"/>
                </a:solidFill>
                <a:latin typeface="Times New Roman"/>
                <a:cs typeface="Times New Roman"/>
              </a:rPr>
              <a:t>D</a:t>
            </a:r>
            <a:r>
              <a:rPr sz="2175" spc="-15" baseline="-24904" dirty="0">
                <a:solidFill>
                  <a:srgbClr val="414141"/>
                </a:solidFill>
                <a:latin typeface="Times New Roman"/>
                <a:cs typeface="Times New Roman"/>
              </a:rPr>
              <a:t>2	</a:t>
            </a:r>
            <a:r>
              <a:rPr sz="2550" spc="10" dirty="0">
                <a:solidFill>
                  <a:srgbClr val="414141"/>
                </a:solidFill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95977D3-BF13-064A-A005-0CBB7FD2DE4A}"/>
              </a:ext>
            </a:extLst>
          </p:cNvPr>
          <p:cNvSpPr txBox="1"/>
          <p:nvPr/>
        </p:nvSpPr>
        <p:spPr>
          <a:xfrm>
            <a:off x="6920634" y="1461254"/>
            <a:ext cx="139446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50" spc="65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r>
              <a:rPr sz="2550" i="1" spc="65" dirty="0">
                <a:solidFill>
                  <a:srgbClr val="414141"/>
                </a:solidFill>
                <a:latin typeface="Times New Roman"/>
                <a:cs typeface="Times New Roman"/>
              </a:rPr>
              <a:t>NCU </a:t>
            </a:r>
            <a:r>
              <a:rPr sz="2175" spc="22" baseline="44061" dirty="0">
                <a:solidFill>
                  <a:srgbClr val="414141"/>
                </a:solidFill>
                <a:latin typeface="Times New Roman"/>
                <a:cs typeface="Times New Roman"/>
              </a:rPr>
              <a:t>2 </a:t>
            </a:r>
            <a:r>
              <a:rPr sz="2550" i="1" spc="5" dirty="0">
                <a:solidFill>
                  <a:srgbClr val="414141"/>
                </a:solidFill>
                <a:latin typeface="Times New Roman"/>
                <a:cs typeface="Times New Roman"/>
              </a:rPr>
              <a:t>f</a:t>
            </a:r>
            <a:r>
              <a:rPr sz="2550" i="1" spc="-409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175" spc="22" baseline="44061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endParaRPr sz="2175" baseline="44061">
              <a:latin typeface="Times New Roman"/>
              <a:cs typeface="Times New Roman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A50997B2-B757-D548-8946-1548729F25F7}"/>
              </a:ext>
            </a:extLst>
          </p:cNvPr>
          <p:cNvSpPr txBox="1"/>
          <p:nvPr/>
        </p:nvSpPr>
        <p:spPr>
          <a:xfrm>
            <a:off x="6763056" y="1782722"/>
            <a:ext cx="33274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825" i="1" spc="7" baseline="-25054" dirty="0">
                <a:solidFill>
                  <a:srgbClr val="414141"/>
                </a:solidFill>
                <a:latin typeface="Times New Roman"/>
                <a:cs typeface="Times New Roman"/>
              </a:rPr>
              <a:t>f</a:t>
            </a:r>
            <a:r>
              <a:rPr sz="3825" i="1" spc="-217" baseline="-25054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414141"/>
                </a:solidFill>
                <a:latin typeface="Times New Roman"/>
                <a:cs typeface="Times New Roman"/>
              </a:rPr>
              <a:t>4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E83BDA8E-1A6C-4649-9C0D-5C40611BB92D}"/>
              </a:ext>
            </a:extLst>
          </p:cNvPr>
          <p:cNvSpPr txBox="1"/>
          <p:nvPr/>
        </p:nvSpPr>
        <p:spPr>
          <a:xfrm>
            <a:off x="7121652" y="1928999"/>
            <a:ext cx="140589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03530" indent="-266065">
              <a:lnSpc>
                <a:spcPct val="100000"/>
              </a:lnSpc>
              <a:spcBef>
                <a:spcPts val="120"/>
              </a:spcBef>
              <a:buFont typeface="Symbol"/>
              <a:buChar char=""/>
              <a:tabLst>
                <a:tab pos="304165" algn="l"/>
              </a:tabLst>
            </a:pPr>
            <a:r>
              <a:rPr sz="2550" i="1" spc="15" dirty="0">
                <a:solidFill>
                  <a:srgbClr val="414141"/>
                </a:solidFill>
                <a:latin typeface="Times New Roman"/>
                <a:cs typeface="Times New Roman"/>
              </a:rPr>
              <a:t>N</a:t>
            </a:r>
            <a:r>
              <a:rPr sz="2550" i="1" spc="-330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175" spc="75" baseline="44061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r>
              <a:rPr sz="2550" i="1" spc="50" dirty="0">
                <a:solidFill>
                  <a:srgbClr val="414141"/>
                </a:solidFill>
                <a:latin typeface="Times New Roman"/>
                <a:cs typeface="Times New Roman"/>
              </a:rPr>
              <a:t>C</a:t>
            </a:r>
            <a:r>
              <a:rPr sz="2550" i="1" spc="-430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175" spc="-44" baseline="44061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r>
              <a:rPr sz="2550" i="1" spc="-30" dirty="0">
                <a:solidFill>
                  <a:srgbClr val="414141"/>
                </a:solidFill>
                <a:latin typeface="Times New Roman"/>
                <a:cs typeface="Times New Roman"/>
              </a:rPr>
              <a:t>U</a:t>
            </a:r>
            <a:r>
              <a:rPr sz="2550" i="1" spc="-360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175" spc="22" baseline="44061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endParaRPr sz="2175" baseline="44061">
              <a:latin typeface="Times New Roman"/>
              <a:cs typeface="Times New Roman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CBBA9970-EE08-EF4E-A422-8069D27672F6}"/>
              </a:ext>
            </a:extLst>
          </p:cNvPr>
          <p:cNvSpPr/>
          <p:nvPr/>
        </p:nvSpPr>
        <p:spPr>
          <a:xfrm>
            <a:off x="6727904" y="1928517"/>
            <a:ext cx="1810385" cy="0"/>
          </a:xfrm>
          <a:custGeom>
            <a:avLst/>
            <a:gdLst/>
            <a:ahLst/>
            <a:cxnLst/>
            <a:rect l="l" t="t" r="r" b="b"/>
            <a:pathLst>
              <a:path w="1810384">
                <a:moveTo>
                  <a:pt x="0" y="0"/>
                </a:moveTo>
                <a:lnTo>
                  <a:pt x="1810016" y="0"/>
                </a:lnTo>
              </a:path>
            </a:pathLst>
          </a:custGeom>
          <a:ln w="16158">
            <a:solidFill>
              <a:srgbClr val="41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E6470626-2589-4746-954F-AB784FBD9B73}"/>
              </a:ext>
            </a:extLst>
          </p:cNvPr>
          <p:cNvSpPr txBox="1"/>
          <p:nvPr/>
        </p:nvSpPr>
        <p:spPr>
          <a:xfrm>
            <a:off x="1841240" y="2447913"/>
            <a:ext cx="7966709" cy="84074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419100" marR="30480" indent="-381635">
              <a:lnSpc>
                <a:spcPts val="2990"/>
              </a:lnSpc>
              <a:spcBef>
                <a:spcPts val="560"/>
              </a:spcBef>
              <a:buClr>
                <a:srgbClr val="515151"/>
              </a:buClr>
              <a:buSzPct val="72549"/>
              <a:buFont typeface="Lucida Sans Unicode"/>
              <a:buChar char="◆"/>
              <a:tabLst>
                <a:tab pos="448945" algn="l"/>
                <a:tab pos="449580" algn="l"/>
              </a:tabLst>
            </a:pPr>
            <a:r>
              <a:rPr dirty="0"/>
              <a:t>	</a:t>
            </a:r>
            <a:r>
              <a:rPr sz="3825" i="1" spc="37" baseline="-5446" dirty="0">
                <a:solidFill>
                  <a:srgbClr val="414141"/>
                </a:solidFill>
                <a:latin typeface="Times New Roman"/>
                <a:cs typeface="Times New Roman"/>
              </a:rPr>
              <a:t>N</a:t>
            </a:r>
            <a:r>
              <a:rPr sz="3825" i="1" spc="-465" baseline="-5446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175" spc="89" baseline="34482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r>
              <a:rPr sz="3825" i="1" spc="89" baseline="-5446" dirty="0">
                <a:solidFill>
                  <a:srgbClr val="414141"/>
                </a:solidFill>
                <a:latin typeface="Times New Roman"/>
                <a:cs typeface="Times New Roman"/>
              </a:rPr>
              <a:t>C</a:t>
            </a:r>
            <a:r>
              <a:rPr sz="3825" i="1" spc="-615" baseline="-5446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175" spc="-30" baseline="34482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r>
              <a:rPr sz="3825" i="1" spc="-30" baseline="-5446" dirty="0">
                <a:solidFill>
                  <a:srgbClr val="414141"/>
                </a:solidFill>
                <a:latin typeface="Times New Roman"/>
                <a:cs typeface="Times New Roman"/>
              </a:rPr>
              <a:t>U</a:t>
            </a:r>
            <a:r>
              <a:rPr sz="3825" i="1" spc="-509" baseline="-5446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175" spc="30" baseline="34482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r>
              <a:rPr sz="2175" spc="367" baseline="34482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850" spc="55" dirty="0">
                <a:solidFill>
                  <a:srgbClr val="515151"/>
                </a:solidFill>
                <a:latin typeface="Times New Roman"/>
                <a:cs typeface="Times New Roman"/>
              </a:rPr>
              <a:t>can</a:t>
            </a:r>
            <a:r>
              <a:rPr sz="2850" spc="-5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850" spc="50" dirty="0">
                <a:solidFill>
                  <a:srgbClr val="515151"/>
                </a:solidFill>
                <a:latin typeface="Times New Roman"/>
                <a:cs typeface="Times New Roman"/>
              </a:rPr>
              <a:t>be</a:t>
            </a:r>
            <a:r>
              <a:rPr sz="2850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850" spc="45" dirty="0">
                <a:solidFill>
                  <a:srgbClr val="515151"/>
                </a:solidFill>
                <a:latin typeface="Times New Roman"/>
                <a:cs typeface="Times New Roman"/>
              </a:rPr>
              <a:t>ignored</a:t>
            </a:r>
            <a:r>
              <a:rPr sz="2850" spc="-5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850" spc="65" dirty="0">
                <a:solidFill>
                  <a:srgbClr val="515151"/>
                </a:solidFill>
                <a:latin typeface="Times New Roman"/>
                <a:cs typeface="Times New Roman"/>
              </a:rPr>
              <a:t>when</a:t>
            </a:r>
            <a:r>
              <a:rPr sz="2850" spc="-5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850" spc="35" dirty="0">
                <a:solidFill>
                  <a:srgbClr val="515151"/>
                </a:solidFill>
                <a:latin typeface="Times New Roman"/>
                <a:cs typeface="Times New Roman"/>
              </a:rPr>
              <a:t>conjugate</a:t>
            </a:r>
            <a:r>
              <a:rPr sz="2850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850" spc="-25" dirty="0">
                <a:solidFill>
                  <a:srgbClr val="515151"/>
                </a:solidFill>
                <a:latin typeface="Times New Roman"/>
                <a:cs typeface="Times New Roman"/>
              </a:rPr>
              <a:t>of</a:t>
            </a:r>
            <a:r>
              <a:rPr sz="2850" spc="-5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850" spc="10" dirty="0">
                <a:solidFill>
                  <a:srgbClr val="515151"/>
                </a:solidFill>
                <a:latin typeface="Times New Roman"/>
                <a:cs typeface="Times New Roman"/>
              </a:rPr>
              <a:t>circle</a:t>
            </a:r>
            <a:r>
              <a:rPr sz="2850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850" spc="-25" dirty="0">
                <a:solidFill>
                  <a:srgbClr val="515151"/>
                </a:solidFill>
                <a:latin typeface="Times New Roman"/>
                <a:cs typeface="Times New Roman"/>
              </a:rPr>
              <a:t>of  </a:t>
            </a:r>
            <a:r>
              <a:rPr sz="2850" spc="25" dirty="0">
                <a:solidFill>
                  <a:srgbClr val="515151"/>
                </a:solidFill>
                <a:latin typeface="Times New Roman"/>
                <a:cs typeface="Times New Roman"/>
              </a:rPr>
              <a:t>confusion </a:t>
            </a:r>
            <a:r>
              <a:rPr sz="2850" spc="-30" dirty="0">
                <a:solidFill>
                  <a:srgbClr val="515151"/>
                </a:solidFill>
                <a:latin typeface="Times New Roman"/>
                <a:cs typeface="Times New Roman"/>
              </a:rPr>
              <a:t>is </a:t>
            </a:r>
            <a:r>
              <a:rPr sz="2850" spc="-10" dirty="0">
                <a:solidFill>
                  <a:srgbClr val="515151"/>
                </a:solidFill>
                <a:latin typeface="Times New Roman"/>
                <a:cs typeface="Times New Roman"/>
              </a:rPr>
              <a:t>small </a:t>
            </a:r>
            <a:r>
              <a:rPr sz="2850" spc="25" dirty="0">
                <a:solidFill>
                  <a:srgbClr val="515151"/>
                </a:solidFill>
                <a:latin typeface="Times New Roman"/>
                <a:cs typeface="Times New Roman"/>
              </a:rPr>
              <a:t>relative </a:t>
            </a:r>
            <a:r>
              <a:rPr sz="2850" spc="50" dirty="0">
                <a:solidFill>
                  <a:srgbClr val="515151"/>
                </a:solidFill>
                <a:latin typeface="Times New Roman"/>
                <a:cs typeface="Times New Roman"/>
              </a:rPr>
              <a:t>to </a:t>
            </a:r>
            <a:r>
              <a:rPr sz="2850" spc="70" dirty="0">
                <a:solidFill>
                  <a:srgbClr val="515151"/>
                </a:solidFill>
                <a:latin typeface="Times New Roman"/>
                <a:cs typeface="Times New Roman"/>
              </a:rPr>
              <a:t>the</a:t>
            </a:r>
            <a:r>
              <a:rPr sz="2850" spc="-70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850" spc="85" dirty="0">
                <a:solidFill>
                  <a:srgbClr val="515151"/>
                </a:solidFill>
                <a:latin typeface="Times New Roman"/>
                <a:cs typeface="Times New Roman"/>
              </a:rPr>
              <a:t>aperture</a:t>
            </a:r>
            <a:endParaRPr sz="2850" dirty="0">
              <a:latin typeface="Times New Roman"/>
              <a:cs typeface="Times New Roman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041455DA-EACC-BF40-91CB-003FCFD71513}"/>
              </a:ext>
            </a:extLst>
          </p:cNvPr>
          <p:cNvSpPr txBox="1"/>
          <p:nvPr/>
        </p:nvSpPr>
        <p:spPr>
          <a:xfrm>
            <a:off x="5033690" y="3920673"/>
            <a:ext cx="62865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3825" i="1" spc="-22" baseline="14161" dirty="0">
                <a:solidFill>
                  <a:srgbClr val="414141"/>
                </a:solidFill>
                <a:latin typeface="Times New Roman"/>
                <a:cs typeface="Times New Roman"/>
              </a:rPr>
              <a:t>D</a:t>
            </a:r>
            <a:r>
              <a:rPr sz="1450" i="1" spc="-15" dirty="0">
                <a:solidFill>
                  <a:srgbClr val="414141"/>
                </a:solidFill>
                <a:latin typeface="Times New Roman"/>
                <a:cs typeface="Times New Roman"/>
              </a:rPr>
              <a:t>TOT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78A35272-CFE6-F443-8037-CB2AD72117A1}"/>
              </a:ext>
            </a:extLst>
          </p:cNvPr>
          <p:cNvSpPr txBox="1"/>
          <p:nvPr/>
        </p:nvSpPr>
        <p:spPr>
          <a:xfrm>
            <a:off x="5856486" y="3839030"/>
            <a:ext cx="19304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550" spc="15" dirty="0">
                <a:solidFill>
                  <a:srgbClr val="414141"/>
                </a:solidFill>
                <a:latin typeface="Symbol"/>
                <a:cs typeface="Symbol"/>
              </a:rPr>
              <a:t>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CC12E37D-F3D2-084A-AF7F-DD16D0EF9E1C}"/>
              </a:ext>
            </a:extLst>
          </p:cNvPr>
          <p:cNvSpPr txBox="1"/>
          <p:nvPr/>
        </p:nvSpPr>
        <p:spPr>
          <a:xfrm>
            <a:off x="6211855" y="3623017"/>
            <a:ext cx="1059815" cy="7391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ctr">
              <a:lnSpc>
                <a:spcPts val="2795"/>
              </a:lnSpc>
              <a:spcBef>
                <a:spcPts val="120"/>
              </a:spcBef>
            </a:pPr>
            <a:r>
              <a:rPr sz="2550" spc="70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r>
              <a:rPr sz="2550" i="1" spc="70" dirty="0">
                <a:solidFill>
                  <a:srgbClr val="414141"/>
                </a:solidFill>
                <a:latin typeface="Times New Roman"/>
                <a:cs typeface="Times New Roman"/>
              </a:rPr>
              <a:t>NCU</a:t>
            </a:r>
            <a:r>
              <a:rPr sz="2550" i="1" spc="-385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175" spc="30" baseline="44061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endParaRPr sz="2175" baseline="44061" dirty="0">
              <a:latin typeface="Times New Roman"/>
              <a:cs typeface="Times New Roman"/>
            </a:endParaRPr>
          </a:p>
          <a:p>
            <a:pPr marL="41910" algn="ctr">
              <a:lnSpc>
                <a:spcPts val="2795"/>
              </a:lnSpc>
            </a:pPr>
            <a:r>
              <a:rPr sz="3825" i="1" spc="7" baseline="-25054" dirty="0">
                <a:solidFill>
                  <a:srgbClr val="414141"/>
                </a:solidFill>
                <a:latin typeface="Times New Roman"/>
                <a:cs typeface="Times New Roman"/>
              </a:rPr>
              <a:t>f</a:t>
            </a:r>
            <a:r>
              <a:rPr sz="3825" i="1" spc="-172" baseline="-25054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endParaRPr sz="1450" dirty="0">
              <a:latin typeface="Times New Roman"/>
              <a:cs typeface="Times New Roman"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D0FF8B54-578E-F242-8EB5-15C2923DF320}"/>
              </a:ext>
            </a:extLst>
          </p:cNvPr>
          <p:cNvSpPr/>
          <p:nvPr/>
        </p:nvSpPr>
        <p:spPr>
          <a:xfrm>
            <a:off x="6218473" y="4090281"/>
            <a:ext cx="1064260" cy="0"/>
          </a:xfrm>
          <a:custGeom>
            <a:avLst/>
            <a:gdLst/>
            <a:ahLst/>
            <a:cxnLst/>
            <a:rect l="l" t="t" r="r" b="b"/>
            <a:pathLst>
              <a:path w="1064260">
                <a:moveTo>
                  <a:pt x="0" y="0"/>
                </a:moveTo>
                <a:lnTo>
                  <a:pt x="1063763" y="0"/>
                </a:lnTo>
              </a:path>
            </a:pathLst>
          </a:custGeom>
          <a:ln w="16158">
            <a:solidFill>
              <a:srgbClr val="41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73E04980-044F-5942-872F-A43065C93257}"/>
              </a:ext>
            </a:extLst>
          </p:cNvPr>
          <p:cNvSpPr txBox="1"/>
          <p:nvPr/>
        </p:nvSpPr>
        <p:spPr>
          <a:xfrm>
            <a:off x="1866640" y="4565216"/>
            <a:ext cx="7232650" cy="2139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SzPct val="64912"/>
              <a:buFont typeface="Lucida Sans Unicode"/>
              <a:buChar char="◆"/>
              <a:tabLst>
                <a:tab pos="393700" algn="l"/>
                <a:tab pos="394335" algn="l"/>
              </a:tabLst>
            </a:pPr>
            <a:r>
              <a:rPr sz="2850" spc="65" dirty="0">
                <a:solidFill>
                  <a:srgbClr val="515151"/>
                </a:solidFill>
                <a:latin typeface="Times New Roman"/>
                <a:cs typeface="Times New Roman"/>
              </a:rPr>
              <a:t>where</a:t>
            </a:r>
            <a:endParaRPr sz="2850" dirty="0">
              <a:latin typeface="Times New Roman"/>
              <a:cs typeface="Times New Roman"/>
            </a:endParaRPr>
          </a:p>
          <a:p>
            <a:pPr marL="906144" lvl="1" indent="-321945">
              <a:lnSpc>
                <a:spcPct val="100000"/>
              </a:lnSpc>
              <a:spcBef>
                <a:spcPts val="125"/>
              </a:spcBef>
              <a:buClr>
                <a:srgbClr val="515151"/>
              </a:buClr>
              <a:buSzPct val="80769"/>
              <a:buFont typeface="Times New Roman"/>
              <a:buChar char="•"/>
              <a:tabLst>
                <a:tab pos="906144" algn="l"/>
                <a:tab pos="906780" algn="l"/>
              </a:tabLst>
            </a:pPr>
            <a:r>
              <a:rPr sz="3900" i="1" spc="-22" baseline="-3205" dirty="0">
                <a:solidFill>
                  <a:srgbClr val="414141"/>
                </a:solidFill>
                <a:latin typeface="Times New Roman"/>
                <a:cs typeface="Times New Roman"/>
              </a:rPr>
              <a:t>N </a:t>
            </a:r>
            <a:r>
              <a:rPr sz="2550" spc="-25" dirty="0">
                <a:solidFill>
                  <a:srgbClr val="515151"/>
                </a:solidFill>
                <a:latin typeface="Times New Roman"/>
                <a:cs typeface="Times New Roman"/>
              </a:rPr>
              <a:t>is </a:t>
            </a:r>
            <a:r>
              <a:rPr sz="2550" spc="75" dirty="0">
                <a:solidFill>
                  <a:srgbClr val="515151"/>
                </a:solidFill>
                <a:latin typeface="Times New Roman"/>
                <a:cs typeface="Times New Roman"/>
              </a:rPr>
              <a:t>F-number </a:t>
            </a:r>
            <a:r>
              <a:rPr sz="2550" spc="-25" dirty="0">
                <a:solidFill>
                  <a:srgbClr val="515151"/>
                </a:solidFill>
                <a:latin typeface="Times New Roman"/>
                <a:cs typeface="Times New Roman"/>
              </a:rPr>
              <a:t>of</a:t>
            </a:r>
            <a:r>
              <a:rPr sz="2550" spc="45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550" spc="10" dirty="0">
                <a:solidFill>
                  <a:srgbClr val="515151"/>
                </a:solidFill>
                <a:latin typeface="Times New Roman"/>
                <a:cs typeface="Times New Roman"/>
              </a:rPr>
              <a:t>lens</a:t>
            </a:r>
            <a:endParaRPr sz="2550" dirty="0">
              <a:latin typeface="Times New Roman"/>
              <a:cs typeface="Times New Roman"/>
            </a:endParaRPr>
          </a:p>
          <a:p>
            <a:pPr marL="898525" lvl="1" indent="-314325">
              <a:lnSpc>
                <a:spcPct val="100000"/>
              </a:lnSpc>
              <a:spcBef>
                <a:spcPts val="355"/>
              </a:spcBef>
              <a:buClr>
                <a:srgbClr val="515151"/>
              </a:buClr>
              <a:buSzPct val="80769"/>
              <a:buFont typeface="Times New Roman"/>
              <a:buChar char="•"/>
              <a:tabLst>
                <a:tab pos="898525" algn="l"/>
                <a:tab pos="899160" algn="l"/>
              </a:tabLst>
            </a:pPr>
            <a:r>
              <a:rPr sz="2600" i="1" dirty="0">
                <a:solidFill>
                  <a:srgbClr val="414141"/>
                </a:solidFill>
                <a:latin typeface="Times New Roman"/>
                <a:cs typeface="Times New Roman"/>
              </a:rPr>
              <a:t>C </a:t>
            </a:r>
            <a:r>
              <a:rPr sz="3825" spc="-37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is </a:t>
            </a:r>
            <a:r>
              <a:rPr sz="3825" spc="7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circle </a:t>
            </a:r>
            <a:r>
              <a:rPr sz="3825" spc="-37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of </a:t>
            </a:r>
            <a:r>
              <a:rPr sz="3825" spc="30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confusion </a:t>
            </a:r>
            <a:r>
              <a:rPr sz="3825" spc="120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(on</a:t>
            </a:r>
            <a:r>
              <a:rPr sz="3825" spc="225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3825" spc="37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image)</a:t>
            </a:r>
            <a:endParaRPr sz="3825" baseline="2178" dirty="0">
              <a:latin typeface="Times New Roman"/>
              <a:cs typeface="Times New Roman"/>
            </a:endParaRPr>
          </a:p>
          <a:p>
            <a:pPr marL="878205" lvl="1" indent="-294005">
              <a:lnSpc>
                <a:spcPct val="100000"/>
              </a:lnSpc>
              <a:spcBef>
                <a:spcPts val="180"/>
              </a:spcBef>
              <a:buClr>
                <a:srgbClr val="515151"/>
              </a:buClr>
              <a:buSzPct val="80769"/>
              <a:buFont typeface="Times New Roman"/>
              <a:buChar char="•"/>
              <a:tabLst>
                <a:tab pos="878840" algn="l"/>
              </a:tabLst>
            </a:pPr>
            <a:r>
              <a:rPr sz="2600" i="1" dirty="0">
                <a:solidFill>
                  <a:srgbClr val="414141"/>
                </a:solidFill>
                <a:latin typeface="Times New Roman"/>
                <a:cs typeface="Times New Roman"/>
              </a:rPr>
              <a:t>U </a:t>
            </a:r>
            <a:r>
              <a:rPr sz="3825" spc="-37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is </a:t>
            </a:r>
            <a:r>
              <a:rPr sz="3825" spc="52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distance </a:t>
            </a:r>
            <a:r>
              <a:rPr sz="3825" spc="67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to </a:t>
            </a:r>
            <a:r>
              <a:rPr sz="3825" spc="15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in-focus </a:t>
            </a:r>
            <a:r>
              <a:rPr sz="3825" spc="52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plane </a:t>
            </a:r>
            <a:r>
              <a:rPr sz="3825" spc="89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(in </a:t>
            </a:r>
            <a:r>
              <a:rPr sz="3825" spc="37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object</a:t>
            </a:r>
            <a:r>
              <a:rPr sz="3825" spc="7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3825" spc="67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space)</a:t>
            </a:r>
            <a:endParaRPr sz="3825" baseline="2178" dirty="0">
              <a:latin typeface="Times New Roman"/>
              <a:cs typeface="Times New Roman"/>
            </a:endParaRPr>
          </a:p>
          <a:p>
            <a:pPr marL="961390" lvl="1" indent="-377190">
              <a:lnSpc>
                <a:spcPct val="100000"/>
              </a:lnSpc>
              <a:spcBef>
                <a:spcPts val="145"/>
              </a:spcBef>
              <a:buClr>
                <a:srgbClr val="515151"/>
              </a:buClr>
              <a:buSzPct val="82352"/>
              <a:buFont typeface="Times New Roman"/>
              <a:buChar char="•"/>
              <a:tabLst>
                <a:tab pos="961390" algn="l"/>
                <a:tab pos="962025" algn="l"/>
              </a:tabLst>
            </a:pPr>
            <a:r>
              <a:rPr sz="3825" i="1" spc="22" baseline="3267" dirty="0">
                <a:solidFill>
                  <a:srgbClr val="414141"/>
                </a:solidFill>
                <a:latin typeface="Times New Roman"/>
                <a:cs typeface="Times New Roman"/>
              </a:rPr>
              <a:t>f </a:t>
            </a:r>
            <a:r>
              <a:rPr sz="2550" spc="-25" dirty="0">
                <a:solidFill>
                  <a:srgbClr val="515151"/>
                </a:solidFill>
                <a:latin typeface="Times New Roman"/>
                <a:cs typeface="Times New Roman"/>
              </a:rPr>
              <a:t>is </a:t>
            </a:r>
            <a:r>
              <a:rPr sz="2550" spc="-10" dirty="0">
                <a:solidFill>
                  <a:srgbClr val="515151"/>
                </a:solidFill>
                <a:latin typeface="Times New Roman"/>
                <a:cs typeface="Times New Roman"/>
              </a:rPr>
              <a:t>focal </a:t>
            </a:r>
            <a:r>
              <a:rPr sz="2550" spc="40" dirty="0">
                <a:solidFill>
                  <a:srgbClr val="515151"/>
                </a:solidFill>
                <a:latin typeface="Times New Roman"/>
                <a:cs typeface="Times New Roman"/>
              </a:rPr>
              <a:t>length </a:t>
            </a:r>
            <a:r>
              <a:rPr sz="2550" spc="-25" dirty="0">
                <a:solidFill>
                  <a:srgbClr val="515151"/>
                </a:solidFill>
                <a:latin typeface="Times New Roman"/>
                <a:cs typeface="Times New Roman"/>
              </a:rPr>
              <a:t>of</a:t>
            </a:r>
            <a:r>
              <a:rPr sz="2550" spc="-20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550" spc="10" dirty="0">
                <a:solidFill>
                  <a:srgbClr val="515151"/>
                </a:solidFill>
                <a:latin typeface="Times New Roman"/>
                <a:cs typeface="Times New Roman"/>
              </a:rPr>
              <a:t>lens</a:t>
            </a:r>
            <a:endParaRPr sz="25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9420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69FAB-FEF1-8646-A5D9-1B5698FA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260" dirty="0" err="1"/>
              <a:t>DoF</a:t>
            </a:r>
            <a:r>
              <a:rPr lang="en-US" spc="260" dirty="0"/>
              <a:t> </a:t>
            </a:r>
            <a:r>
              <a:rPr lang="en-US" spc="-40" dirty="0"/>
              <a:t>is </a:t>
            </a:r>
            <a:r>
              <a:rPr lang="en-US" spc="105" dirty="0"/>
              <a:t>quadratic </a:t>
            </a:r>
            <a:r>
              <a:rPr lang="en-US" spc="80" dirty="0"/>
              <a:t>with </a:t>
            </a:r>
            <a:r>
              <a:rPr lang="en-US" spc="55" dirty="0"/>
              <a:t>subject</a:t>
            </a:r>
            <a:r>
              <a:rPr lang="en-US" spc="-450" dirty="0"/>
              <a:t> </a:t>
            </a:r>
            <a:r>
              <a:rPr lang="en-US" spc="60" dirty="0"/>
              <a:t>distance</a:t>
            </a:r>
            <a:endParaRPr lang="en-US" dirty="0"/>
          </a:p>
        </p:txBody>
      </p:sp>
      <p:pic>
        <p:nvPicPr>
          <p:cNvPr id="6" name="object 17">
            <a:extLst>
              <a:ext uri="{FF2B5EF4-FFF2-40B4-BE49-F238E27FC236}">
                <a16:creationId xmlns:a16="http://schemas.microsoft.com/office/drawing/2014/main" id="{A2D035A4-E662-9B47-BF5D-C676CF44ECB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3200" y="2771775"/>
            <a:ext cx="9245600" cy="3721100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3C58C6AF-39B7-4146-A316-45F918C3E29F}"/>
              </a:ext>
            </a:extLst>
          </p:cNvPr>
          <p:cNvSpPr txBox="1"/>
          <p:nvPr/>
        </p:nvSpPr>
        <p:spPr>
          <a:xfrm>
            <a:off x="4906772" y="2206382"/>
            <a:ext cx="64135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825" i="1" spc="-22" baseline="14161" dirty="0">
                <a:solidFill>
                  <a:srgbClr val="414141"/>
                </a:solidFill>
                <a:latin typeface="Times New Roman"/>
                <a:cs typeface="Times New Roman"/>
              </a:rPr>
              <a:t>D</a:t>
            </a:r>
            <a:r>
              <a:rPr sz="1450" i="1" spc="-15" dirty="0">
                <a:solidFill>
                  <a:srgbClr val="414141"/>
                </a:solidFill>
                <a:latin typeface="Times New Roman"/>
                <a:cs typeface="Times New Roman"/>
              </a:rPr>
              <a:t>TOT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A0524EB-395A-BD43-BCAF-D5C8C4A233B0}"/>
              </a:ext>
            </a:extLst>
          </p:cNvPr>
          <p:cNvSpPr txBox="1"/>
          <p:nvPr/>
        </p:nvSpPr>
        <p:spPr>
          <a:xfrm>
            <a:off x="5729568" y="2124739"/>
            <a:ext cx="20574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spc="15" dirty="0">
                <a:solidFill>
                  <a:srgbClr val="414141"/>
                </a:solidFill>
                <a:latin typeface="Symbol"/>
                <a:cs typeface="Symbol"/>
              </a:rPr>
              <a:t>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77455034-E1C8-ED40-BCA3-ED6758FAEAB5}"/>
              </a:ext>
            </a:extLst>
          </p:cNvPr>
          <p:cNvSpPr txBox="1"/>
          <p:nvPr/>
        </p:nvSpPr>
        <p:spPr>
          <a:xfrm>
            <a:off x="6084937" y="1908726"/>
            <a:ext cx="1072515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50" spc="70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r>
              <a:rPr sz="2550" i="1" spc="70" dirty="0">
                <a:solidFill>
                  <a:srgbClr val="414141"/>
                </a:solidFill>
                <a:latin typeface="Times New Roman"/>
                <a:cs typeface="Times New Roman"/>
              </a:rPr>
              <a:t>NCU</a:t>
            </a:r>
            <a:r>
              <a:rPr sz="2550" i="1" spc="-390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175" spc="30" baseline="44061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endParaRPr sz="2175" baseline="44061">
              <a:latin typeface="Times New Roman"/>
              <a:cs typeface="Times New Roman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21E1BA58-03FE-2845-9431-A93DAB9A5F53}"/>
              </a:ext>
            </a:extLst>
          </p:cNvPr>
          <p:cNvSpPr txBox="1"/>
          <p:nvPr/>
        </p:nvSpPr>
        <p:spPr>
          <a:xfrm>
            <a:off x="6509035" y="2376471"/>
            <a:ext cx="116839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5" dirty="0">
                <a:solidFill>
                  <a:srgbClr val="414141"/>
                </a:solidFill>
                <a:latin typeface="Times New Roman"/>
                <a:cs typeface="Times New Roman"/>
              </a:rPr>
              <a:t>f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7F01D56E-EE68-0144-A9B8-5E29E0ABADBB}"/>
              </a:ext>
            </a:extLst>
          </p:cNvPr>
          <p:cNvSpPr txBox="1"/>
          <p:nvPr/>
        </p:nvSpPr>
        <p:spPr>
          <a:xfrm>
            <a:off x="6667831" y="2367967"/>
            <a:ext cx="1206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20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12" name="object 10">
            <a:extLst>
              <a:ext uri="{FF2B5EF4-FFF2-40B4-BE49-F238E27FC236}">
                <a16:creationId xmlns:a16="http://schemas.microsoft.com/office/drawing/2014/main" id="{0576AEA3-8632-9145-8F97-3FEAA2069E98}"/>
              </a:ext>
            </a:extLst>
          </p:cNvPr>
          <p:cNvGrpSpPr/>
          <p:nvPr/>
        </p:nvGrpSpPr>
        <p:grpSpPr>
          <a:xfrm>
            <a:off x="6096000" y="1867111"/>
            <a:ext cx="1111885" cy="546100"/>
            <a:chOff x="1911097" y="1905000"/>
            <a:chExt cx="1111885" cy="546100"/>
          </a:xfrm>
        </p:grpSpPr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74D20738-16DF-6047-8F7E-CA39AB385490}"/>
                </a:ext>
              </a:extLst>
            </p:cNvPr>
            <p:cNvSpPr/>
            <p:nvPr/>
          </p:nvSpPr>
          <p:spPr>
            <a:xfrm>
              <a:off x="1919352" y="2413878"/>
              <a:ext cx="1064260" cy="0"/>
            </a:xfrm>
            <a:custGeom>
              <a:avLst/>
              <a:gdLst/>
              <a:ahLst/>
              <a:cxnLst/>
              <a:rect l="l" t="t" r="r" b="b"/>
              <a:pathLst>
                <a:path w="1064260">
                  <a:moveTo>
                    <a:pt x="0" y="0"/>
                  </a:moveTo>
                  <a:lnTo>
                    <a:pt x="1063763" y="0"/>
                  </a:lnTo>
                </a:path>
              </a:pathLst>
            </a:custGeom>
            <a:ln w="16158">
              <a:solidFill>
                <a:srgbClr val="4141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10A3F5A4-79A5-B446-9B9D-A29E5B76D10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4599" y="1905000"/>
              <a:ext cx="508000" cy="546100"/>
            </a:xfrm>
            <a:prstGeom prst="rect">
              <a:avLst/>
            </a:prstGeom>
          </p:spPr>
        </p:pic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91CB7A65-16AF-424C-AC7A-D6BF95FDEED9}"/>
                </a:ext>
              </a:extLst>
            </p:cNvPr>
            <p:cNvSpPr/>
            <p:nvPr/>
          </p:nvSpPr>
          <p:spPr>
            <a:xfrm>
              <a:off x="2554625" y="1933832"/>
              <a:ext cx="391160" cy="438784"/>
            </a:xfrm>
            <a:custGeom>
              <a:avLst/>
              <a:gdLst/>
              <a:ahLst/>
              <a:cxnLst/>
              <a:rect l="l" t="t" r="r" b="b"/>
              <a:pathLst>
                <a:path w="391160" h="438785">
                  <a:moveTo>
                    <a:pt x="0" y="0"/>
                  </a:moveTo>
                  <a:lnTo>
                    <a:pt x="391033" y="0"/>
                  </a:lnTo>
                  <a:lnTo>
                    <a:pt x="391033" y="438720"/>
                  </a:lnTo>
                  <a:lnTo>
                    <a:pt x="0" y="438720"/>
                  </a:lnTo>
                  <a:lnTo>
                    <a:pt x="0" y="0"/>
                  </a:lnTo>
                  <a:close/>
                </a:path>
              </a:pathLst>
            </a:custGeom>
            <a:ln w="28612">
              <a:solidFill>
                <a:srgbClr val="D01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08878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69FAB-FEF1-8646-A5D9-1B5698FA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290" dirty="0" err="1"/>
              <a:t>DoF</a:t>
            </a:r>
            <a:r>
              <a:rPr lang="en-US" spc="290" dirty="0"/>
              <a:t> </a:t>
            </a:r>
            <a:r>
              <a:rPr lang="en-US" spc="-45" dirty="0"/>
              <a:t>is </a:t>
            </a:r>
            <a:r>
              <a:rPr lang="en-US" spc="60" dirty="0"/>
              <a:t>linear </a:t>
            </a:r>
            <a:r>
              <a:rPr lang="en-US" spc="85" dirty="0"/>
              <a:t>with</a:t>
            </a:r>
            <a:r>
              <a:rPr lang="en-US" spc="-355" dirty="0"/>
              <a:t> </a:t>
            </a:r>
            <a:r>
              <a:rPr lang="en-US" spc="140" dirty="0"/>
              <a:t>F-number</a:t>
            </a:r>
            <a:endParaRPr lang="en-US" dirty="0"/>
          </a:p>
        </p:txBody>
      </p:sp>
      <p:pic>
        <p:nvPicPr>
          <p:cNvPr id="4" name="object 14">
            <a:extLst>
              <a:ext uri="{FF2B5EF4-FFF2-40B4-BE49-F238E27FC236}">
                <a16:creationId xmlns:a16="http://schemas.microsoft.com/office/drawing/2014/main" id="{5FAD1D1A-A813-7F4C-878C-3FB83D0469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3801" y="1807176"/>
            <a:ext cx="2349500" cy="4902200"/>
          </a:xfrm>
          <a:prstGeom prst="rect">
            <a:avLst/>
          </a:prstGeom>
        </p:spPr>
      </p:pic>
      <p:pic>
        <p:nvPicPr>
          <p:cNvPr id="5" name="object 16">
            <a:extLst>
              <a:ext uri="{FF2B5EF4-FFF2-40B4-BE49-F238E27FC236}">
                <a16:creationId xmlns:a16="http://schemas.microsoft.com/office/drawing/2014/main" id="{EF055E5C-C5CA-CE44-ACC3-45CC673D4CA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04300" y="1807176"/>
            <a:ext cx="2349500" cy="4902200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58EC8C73-5CE0-8040-BEBF-00ED03B08523}"/>
              </a:ext>
            </a:extLst>
          </p:cNvPr>
          <p:cNvSpPr txBox="1"/>
          <p:nvPr/>
        </p:nvSpPr>
        <p:spPr>
          <a:xfrm>
            <a:off x="969005" y="2491407"/>
            <a:ext cx="64135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825" i="1" spc="-22" baseline="14161" dirty="0">
                <a:solidFill>
                  <a:srgbClr val="414141"/>
                </a:solidFill>
                <a:latin typeface="Times New Roman"/>
                <a:cs typeface="Times New Roman"/>
              </a:rPr>
              <a:t>D</a:t>
            </a:r>
            <a:r>
              <a:rPr sz="1450" i="1" spc="-15" dirty="0">
                <a:solidFill>
                  <a:srgbClr val="414141"/>
                </a:solidFill>
                <a:latin typeface="Times New Roman"/>
                <a:cs typeface="Times New Roman"/>
              </a:rPr>
              <a:t>TOT</a:t>
            </a:r>
            <a:endParaRPr sz="1450" dirty="0">
              <a:latin typeface="Times New Roman"/>
              <a:cs typeface="Times New Roman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5B4D855-2FF7-B849-B922-CA6076D0E46B}"/>
              </a:ext>
            </a:extLst>
          </p:cNvPr>
          <p:cNvSpPr txBox="1"/>
          <p:nvPr/>
        </p:nvSpPr>
        <p:spPr>
          <a:xfrm>
            <a:off x="1791801" y="2409764"/>
            <a:ext cx="20574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spc="15" dirty="0">
                <a:solidFill>
                  <a:srgbClr val="414141"/>
                </a:solidFill>
                <a:latin typeface="Symbol"/>
                <a:cs typeface="Symbol"/>
              </a:rPr>
              <a:t>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21B330B-CF97-654F-8B6E-C9A19AC700B2}"/>
              </a:ext>
            </a:extLst>
          </p:cNvPr>
          <p:cNvSpPr txBox="1"/>
          <p:nvPr/>
        </p:nvSpPr>
        <p:spPr>
          <a:xfrm>
            <a:off x="2147170" y="2193751"/>
            <a:ext cx="1072515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50" spc="70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r>
              <a:rPr sz="2550" i="1" spc="70" dirty="0">
                <a:solidFill>
                  <a:srgbClr val="414141"/>
                </a:solidFill>
                <a:latin typeface="Times New Roman"/>
                <a:cs typeface="Times New Roman"/>
              </a:rPr>
              <a:t>NCU</a:t>
            </a:r>
            <a:r>
              <a:rPr sz="2550" i="1" spc="-390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175" spc="30" baseline="44061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endParaRPr sz="2175" baseline="44061">
              <a:latin typeface="Times New Roman"/>
              <a:cs typeface="Times New Roman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1E554E71-96EA-F040-B4FA-4F26AC5D4945}"/>
              </a:ext>
            </a:extLst>
          </p:cNvPr>
          <p:cNvSpPr txBox="1"/>
          <p:nvPr/>
        </p:nvSpPr>
        <p:spPr>
          <a:xfrm>
            <a:off x="2545868" y="2515219"/>
            <a:ext cx="33020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825" i="1" spc="7" baseline="-25054" dirty="0">
                <a:solidFill>
                  <a:srgbClr val="414141"/>
                </a:solidFill>
                <a:latin typeface="Times New Roman"/>
                <a:cs typeface="Times New Roman"/>
              </a:rPr>
              <a:t>f</a:t>
            </a:r>
            <a:r>
              <a:rPr sz="3825" i="1" spc="-254" baseline="-25054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9BB83469-5FD8-8040-AC1A-E953C2052FC6}"/>
              </a:ext>
            </a:extLst>
          </p:cNvPr>
          <p:cNvSpPr/>
          <p:nvPr/>
        </p:nvSpPr>
        <p:spPr>
          <a:xfrm>
            <a:off x="2332624" y="2214184"/>
            <a:ext cx="276860" cy="391160"/>
          </a:xfrm>
          <a:custGeom>
            <a:avLst/>
            <a:gdLst/>
            <a:ahLst/>
            <a:cxnLst/>
            <a:rect l="l" t="t" r="r" b="b"/>
            <a:pathLst>
              <a:path w="276860" h="391160">
                <a:moveTo>
                  <a:pt x="0" y="0"/>
                </a:moveTo>
                <a:lnTo>
                  <a:pt x="276584" y="0"/>
                </a:lnTo>
                <a:lnTo>
                  <a:pt x="276584" y="391033"/>
                </a:lnTo>
                <a:lnTo>
                  <a:pt x="0" y="391033"/>
                </a:lnTo>
                <a:lnTo>
                  <a:pt x="0" y="0"/>
                </a:lnTo>
                <a:close/>
              </a:path>
            </a:pathLst>
          </a:custGeom>
          <a:ln w="28612">
            <a:solidFill>
              <a:srgbClr val="D0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1D7AB71C-87DA-CD4C-8F7F-A1875C90C694}"/>
              </a:ext>
            </a:extLst>
          </p:cNvPr>
          <p:cNvSpPr/>
          <p:nvPr/>
        </p:nvSpPr>
        <p:spPr>
          <a:xfrm>
            <a:off x="2178838" y="2647703"/>
            <a:ext cx="1064260" cy="0"/>
          </a:xfrm>
          <a:custGeom>
            <a:avLst/>
            <a:gdLst/>
            <a:ahLst/>
            <a:cxnLst/>
            <a:rect l="l" t="t" r="r" b="b"/>
            <a:pathLst>
              <a:path w="1064260">
                <a:moveTo>
                  <a:pt x="0" y="0"/>
                </a:moveTo>
                <a:lnTo>
                  <a:pt x="1063763" y="0"/>
                </a:lnTo>
              </a:path>
            </a:pathLst>
          </a:custGeom>
          <a:ln w="16158">
            <a:solidFill>
              <a:srgbClr val="41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205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7BE7-7160-A445-98CD-977E04A63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pc="85" dirty="0"/>
              <a:t>Hyperfocal</a:t>
            </a:r>
            <a:r>
              <a:rPr lang="en-US" spc="-35" dirty="0"/>
              <a:t> </a:t>
            </a:r>
            <a:r>
              <a:rPr lang="en-US" spc="65" dirty="0"/>
              <a:t>distance</a:t>
            </a:r>
            <a:endParaRPr lang="en-US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5CFFC7D-99B4-B44B-AFD8-D1E82A30D54C}"/>
              </a:ext>
            </a:extLst>
          </p:cNvPr>
          <p:cNvSpPr txBox="1"/>
          <p:nvPr/>
        </p:nvSpPr>
        <p:spPr>
          <a:xfrm>
            <a:off x="1693646" y="1410622"/>
            <a:ext cx="193040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dirty="0">
                <a:solidFill>
                  <a:srgbClr val="515151"/>
                </a:solidFill>
                <a:latin typeface="Lucida Sans Unicode"/>
                <a:cs typeface="Lucida Sans Unicode"/>
              </a:rPr>
              <a:t>◆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FE0A1BE-A5DF-3249-9CE5-179811289192}"/>
              </a:ext>
            </a:extLst>
          </p:cNvPr>
          <p:cNvSpPr txBox="1"/>
          <p:nvPr/>
        </p:nvSpPr>
        <p:spPr>
          <a:xfrm>
            <a:off x="1693646" y="3022443"/>
            <a:ext cx="193040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dirty="0">
                <a:solidFill>
                  <a:srgbClr val="515151"/>
                </a:solidFill>
                <a:latin typeface="Lucida Sans Unicode"/>
                <a:cs typeface="Lucida Sans Unicode"/>
              </a:rPr>
              <a:t>◆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D500609-C3C5-6143-BEEC-E1222DFC1796}"/>
              </a:ext>
            </a:extLst>
          </p:cNvPr>
          <p:cNvSpPr txBox="1"/>
          <p:nvPr/>
        </p:nvSpPr>
        <p:spPr>
          <a:xfrm>
            <a:off x="2075142" y="2898518"/>
            <a:ext cx="2463165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spc="15" dirty="0">
                <a:solidFill>
                  <a:srgbClr val="515151"/>
                </a:solidFill>
                <a:latin typeface="Times New Roman"/>
                <a:cs typeface="Times New Roman"/>
              </a:rPr>
              <a:t>becomes </a:t>
            </a:r>
            <a:r>
              <a:rPr sz="2550" spc="5" dirty="0">
                <a:solidFill>
                  <a:srgbClr val="515151"/>
                </a:solidFill>
                <a:latin typeface="Times New Roman"/>
                <a:cs typeface="Times New Roman"/>
              </a:rPr>
              <a:t>infinite</a:t>
            </a:r>
            <a:r>
              <a:rPr sz="2550" spc="-85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550" spc="-50" dirty="0">
                <a:solidFill>
                  <a:srgbClr val="515151"/>
                </a:solidFill>
                <a:latin typeface="Times New Roman"/>
                <a:cs typeface="Times New Roman"/>
              </a:rPr>
              <a:t>if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4015185A-2F87-9448-8D78-19E573B31CAF}"/>
              </a:ext>
            </a:extLst>
          </p:cNvPr>
          <p:cNvSpPr txBox="1"/>
          <p:nvPr/>
        </p:nvSpPr>
        <p:spPr>
          <a:xfrm>
            <a:off x="1748256" y="4441465"/>
            <a:ext cx="193040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dirty="0">
                <a:solidFill>
                  <a:srgbClr val="515151"/>
                </a:solidFill>
                <a:latin typeface="Lucida Sans Unicode"/>
                <a:cs typeface="Lucida Sans Unicode"/>
              </a:rPr>
              <a:t>◆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4D9A68BB-0461-EF4B-8FD2-4D206176AB61}"/>
              </a:ext>
            </a:extLst>
          </p:cNvPr>
          <p:cNvSpPr txBox="1"/>
          <p:nvPr/>
        </p:nvSpPr>
        <p:spPr>
          <a:xfrm>
            <a:off x="2129752" y="4317539"/>
            <a:ext cx="599694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spc="120" dirty="0">
                <a:solidFill>
                  <a:srgbClr val="515151"/>
                </a:solidFill>
                <a:latin typeface="Times New Roman"/>
                <a:cs typeface="Times New Roman"/>
              </a:rPr>
              <a:t>In </a:t>
            </a:r>
            <a:r>
              <a:rPr sz="2550" spc="80" dirty="0">
                <a:solidFill>
                  <a:srgbClr val="515151"/>
                </a:solidFill>
                <a:latin typeface="Times New Roman"/>
                <a:cs typeface="Times New Roman"/>
              </a:rPr>
              <a:t>that </a:t>
            </a:r>
            <a:r>
              <a:rPr sz="2550" spc="10" dirty="0">
                <a:solidFill>
                  <a:srgbClr val="515151"/>
                </a:solidFill>
                <a:latin typeface="Times New Roman"/>
                <a:cs typeface="Times New Roman"/>
              </a:rPr>
              <a:t>case, </a:t>
            </a:r>
            <a:r>
              <a:rPr sz="2550" spc="60" dirty="0">
                <a:solidFill>
                  <a:srgbClr val="515151"/>
                </a:solidFill>
                <a:latin typeface="Times New Roman"/>
                <a:cs typeface="Times New Roman"/>
              </a:rPr>
              <a:t>the </a:t>
            </a:r>
            <a:r>
              <a:rPr sz="2550" spc="55" dirty="0">
                <a:solidFill>
                  <a:srgbClr val="515151"/>
                </a:solidFill>
                <a:latin typeface="Times New Roman"/>
                <a:cs typeface="Times New Roman"/>
              </a:rPr>
              <a:t>front </a:t>
            </a:r>
            <a:r>
              <a:rPr sz="2550" spc="75" dirty="0">
                <a:solidFill>
                  <a:srgbClr val="515151"/>
                </a:solidFill>
                <a:latin typeface="Times New Roman"/>
                <a:cs typeface="Times New Roman"/>
              </a:rPr>
              <a:t>depth </a:t>
            </a:r>
            <a:r>
              <a:rPr sz="2550" spc="-25" dirty="0">
                <a:solidFill>
                  <a:srgbClr val="515151"/>
                </a:solidFill>
                <a:latin typeface="Times New Roman"/>
                <a:cs typeface="Times New Roman"/>
              </a:rPr>
              <a:t>of </a:t>
            </a:r>
            <a:r>
              <a:rPr sz="2550" spc="-20" dirty="0">
                <a:solidFill>
                  <a:srgbClr val="515151"/>
                </a:solidFill>
                <a:latin typeface="Times New Roman"/>
                <a:cs typeface="Times New Roman"/>
              </a:rPr>
              <a:t>field</a:t>
            </a:r>
            <a:r>
              <a:rPr sz="2550" spc="-390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550" spc="15" dirty="0">
                <a:solidFill>
                  <a:srgbClr val="515151"/>
                </a:solidFill>
                <a:latin typeface="Times New Roman"/>
                <a:cs typeface="Times New Roman"/>
              </a:rPr>
              <a:t>becomes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3870B6CB-F8C3-D847-845A-35D19F89DC45}"/>
              </a:ext>
            </a:extLst>
          </p:cNvPr>
          <p:cNvSpPr txBox="1"/>
          <p:nvPr/>
        </p:nvSpPr>
        <p:spPr>
          <a:xfrm>
            <a:off x="1748256" y="6043748"/>
            <a:ext cx="193040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dirty="0">
                <a:solidFill>
                  <a:srgbClr val="515151"/>
                </a:solidFill>
                <a:latin typeface="Lucida Sans Unicode"/>
                <a:cs typeface="Lucida Sans Unicode"/>
              </a:rPr>
              <a:t>◆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B98EC1B9-6409-0542-A3E2-26CCDA607FFC}"/>
              </a:ext>
            </a:extLst>
          </p:cNvPr>
          <p:cNvSpPr txBox="1"/>
          <p:nvPr/>
        </p:nvSpPr>
        <p:spPr>
          <a:xfrm>
            <a:off x="2129752" y="5919822"/>
            <a:ext cx="783209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dirty="0">
                <a:solidFill>
                  <a:srgbClr val="515151"/>
                </a:solidFill>
                <a:latin typeface="Times New Roman"/>
                <a:cs typeface="Times New Roman"/>
              </a:rPr>
              <a:t>so </a:t>
            </a:r>
            <a:r>
              <a:rPr sz="2550" spc="-50" dirty="0">
                <a:solidFill>
                  <a:srgbClr val="515151"/>
                </a:solidFill>
                <a:latin typeface="Times New Roman"/>
                <a:cs typeface="Times New Roman"/>
              </a:rPr>
              <a:t>if </a:t>
            </a:r>
            <a:r>
              <a:rPr sz="2550" spc="140" dirty="0">
                <a:solidFill>
                  <a:srgbClr val="515151"/>
                </a:solidFill>
                <a:latin typeface="Times New Roman"/>
                <a:cs typeface="Times New Roman"/>
              </a:rPr>
              <a:t>I </a:t>
            </a:r>
            <a:r>
              <a:rPr sz="2550" spc="80" dirty="0">
                <a:solidFill>
                  <a:srgbClr val="515151"/>
                </a:solidFill>
                <a:latin typeface="Times New Roman"/>
                <a:cs typeface="Times New Roman"/>
              </a:rPr>
              <a:t>had </a:t>
            </a:r>
            <a:r>
              <a:rPr sz="2550" spc="20" dirty="0">
                <a:solidFill>
                  <a:srgbClr val="515151"/>
                </a:solidFill>
                <a:latin typeface="Times New Roman"/>
                <a:cs typeface="Times New Roman"/>
              </a:rPr>
              <a:t>focused </a:t>
            </a:r>
            <a:r>
              <a:rPr sz="2550" spc="70" dirty="0">
                <a:solidFill>
                  <a:srgbClr val="515151"/>
                </a:solidFill>
                <a:latin typeface="Times New Roman"/>
                <a:cs typeface="Times New Roman"/>
              </a:rPr>
              <a:t>at </a:t>
            </a:r>
            <a:r>
              <a:rPr sz="2550" dirty="0">
                <a:solidFill>
                  <a:srgbClr val="515151"/>
                </a:solidFill>
                <a:latin typeface="Times New Roman"/>
                <a:cs typeface="Times New Roman"/>
              </a:rPr>
              <a:t>32m, </a:t>
            </a:r>
            <a:r>
              <a:rPr sz="2550" spc="35" dirty="0">
                <a:solidFill>
                  <a:srgbClr val="515151"/>
                </a:solidFill>
                <a:latin typeface="Times New Roman"/>
                <a:cs typeface="Times New Roman"/>
              </a:rPr>
              <a:t>everything </a:t>
            </a:r>
            <a:r>
              <a:rPr sz="2550" spc="25" dirty="0">
                <a:solidFill>
                  <a:srgbClr val="515151"/>
                </a:solidFill>
                <a:latin typeface="Times New Roman"/>
                <a:cs typeface="Times New Roman"/>
              </a:rPr>
              <a:t>from </a:t>
            </a:r>
            <a:r>
              <a:rPr sz="2550" dirty="0">
                <a:solidFill>
                  <a:srgbClr val="515151"/>
                </a:solidFill>
                <a:latin typeface="Times New Roman"/>
                <a:cs typeface="Times New Roman"/>
              </a:rPr>
              <a:t>16m </a:t>
            </a:r>
            <a:r>
              <a:rPr sz="2550" spc="45" dirty="0">
                <a:solidFill>
                  <a:srgbClr val="515151"/>
                </a:solidFill>
                <a:latin typeface="Times New Roman"/>
                <a:cs typeface="Times New Roman"/>
              </a:rPr>
              <a:t>to</a:t>
            </a:r>
            <a:r>
              <a:rPr sz="2550" spc="-300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550" spc="5" dirty="0">
                <a:solidFill>
                  <a:srgbClr val="515151"/>
                </a:solidFill>
                <a:latin typeface="Times New Roman"/>
                <a:cs typeface="Times New Roman"/>
              </a:rPr>
              <a:t>infinity</a:t>
            </a:r>
            <a:endParaRPr sz="2550">
              <a:latin typeface="Times New Roman"/>
              <a:cs typeface="Times New Roman"/>
            </a:endParaRPr>
          </a:p>
        </p:txBody>
      </p:sp>
      <p:pic>
        <p:nvPicPr>
          <p:cNvPr id="15" name="object 13">
            <a:extLst>
              <a:ext uri="{FF2B5EF4-FFF2-40B4-BE49-F238E27FC236}">
                <a16:creationId xmlns:a16="http://schemas.microsoft.com/office/drawing/2014/main" id="{2D6BEF3C-3F5F-2548-878E-997A230BFD6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7961" y="953254"/>
            <a:ext cx="3620177" cy="2844425"/>
          </a:xfrm>
          <a:prstGeom prst="rect">
            <a:avLst/>
          </a:prstGeom>
        </p:spPr>
      </p:pic>
      <p:sp>
        <p:nvSpPr>
          <p:cNvPr id="17" name="object 15">
            <a:extLst>
              <a:ext uri="{FF2B5EF4-FFF2-40B4-BE49-F238E27FC236}">
                <a16:creationId xmlns:a16="http://schemas.microsoft.com/office/drawing/2014/main" id="{C2392068-EE3F-7641-9730-C474D5B81B74}"/>
              </a:ext>
            </a:extLst>
          </p:cNvPr>
          <p:cNvSpPr txBox="1"/>
          <p:nvPr/>
        </p:nvSpPr>
        <p:spPr>
          <a:xfrm>
            <a:off x="2853950" y="2055416"/>
            <a:ext cx="80010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581660" algn="l"/>
              </a:tabLst>
            </a:pPr>
            <a:r>
              <a:rPr sz="2550" i="1" spc="-10" dirty="0">
                <a:solidFill>
                  <a:srgbClr val="414141"/>
                </a:solidFill>
                <a:latin typeface="Times New Roman"/>
                <a:cs typeface="Times New Roman"/>
              </a:rPr>
              <a:t>D</a:t>
            </a:r>
            <a:r>
              <a:rPr sz="2175" spc="-15" baseline="-24904" dirty="0">
                <a:solidFill>
                  <a:srgbClr val="414141"/>
                </a:solidFill>
                <a:latin typeface="Times New Roman"/>
                <a:cs typeface="Times New Roman"/>
              </a:rPr>
              <a:t>2	</a:t>
            </a:r>
            <a:r>
              <a:rPr sz="2550" spc="10" dirty="0">
                <a:solidFill>
                  <a:srgbClr val="414141"/>
                </a:solidFill>
                <a:latin typeface="Symbol"/>
                <a:cs typeface="Symbol"/>
              </a:rPr>
              <a:t></a:t>
            </a:r>
            <a:endParaRPr sz="2550" dirty="0">
              <a:latin typeface="Symbol"/>
              <a:cs typeface="Symbol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9EA84AFE-B2CE-DE47-8056-D1E04FD52934}"/>
              </a:ext>
            </a:extLst>
          </p:cNvPr>
          <p:cNvSpPr txBox="1"/>
          <p:nvPr/>
        </p:nvSpPr>
        <p:spPr>
          <a:xfrm>
            <a:off x="2049742" y="1124268"/>
            <a:ext cx="3078480" cy="1132840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80"/>
              </a:spcBef>
            </a:pPr>
            <a:r>
              <a:rPr sz="2550" spc="60" dirty="0">
                <a:solidFill>
                  <a:srgbClr val="515151"/>
                </a:solidFill>
                <a:latin typeface="Times New Roman"/>
                <a:cs typeface="Times New Roman"/>
              </a:rPr>
              <a:t>the back </a:t>
            </a:r>
            <a:r>
              <a:rPr sz="2550" spc="75" dirty="0">
                <a:solidFill>
                  <a:srgbClr val="515151"/>
                </a:solidFill>
                <a:latin typeface="Times New Roman"/>
                <a:cs typeface="Times New Roman"/>
              </a:rPr>
              <a:t>depth </a:t>
            </a:r>
            <a:r>
              <a:rPr sz="2550" spc="-25" dirty="0">
                <a:solidFill>
                  <a:srgbClr val="515151"/>
                </a:solidFill>
                <a:latin typeface="Times New Roman"/>
                <a:cs typeface="Times New Roman"/>
              </a:rPr>
              <a:t>of</a:t>
            </a:r>
            <a:r>
              <a:rPr sz="2550" spc="-245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550" spc="-20" dirty="0">
                <a:solidFill>
                  <a:srgbClr val="515151"/>
                </a:solidFill>
                <a:latin typeface="Times New Roman"/>
                <a:cs typeface="Times New Roman"/>
              </a:rPr>
              <a:t>field</a:t>
            </a:r>
            <a:endParaRPr sz="2550">
              <a:latin typeface="Times New Roman"/>
              <a:cs typeface="Times New Roman"/>
            </a:endParaRPr>
          </a:p>
          <a:p>
            <a:pPr marL="2045335">
              <a:lnSpc>
                <a:spcPct val="100000"/>
              </a:lnSpc>
              <a:spcBef>
                <a:spcPts val="1310"/>
              </a:spcBef>
            </a:pPr>
            <a:r>
              <a:rPr sz="2550" i="1" spc="15" dirty="0">
                <a:solidFill>
                  <a:srgbClr val="414141"/>
                </a:solidFill>
                <a:latin typeface="Times New Roman"/>
                <a:cs typeface="Times New Roman"/>
              </a:rPr>
              <a:t>NCU</a:t>
            </a:r>
            <a:r>
              <a:rPr sz="2550" i="1" spc="-355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175" spc="22" baseline="44061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endParaRPr sz="2175" baseline="44061">
              <a:latin typeface="Times New Roman"/>
              <a:cs typeface="Times New Roman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33560A54-805C-584D-AF87-48AA95A179B2}"/>
              </a:ext>
            </a:extLst>
          </p:cNvPr>
          <p:cNvSpPr txBox="1"/>
          <p:nvPr/>
        </p:nvSpPr>
        <p:spPr>
          <a:xfrm>
            <a:off x="3839315" y="2160871"/>
            <a:ext cx="329565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825" i="1" spc="7" baseline="-25054" dirty="0">
                <a:solidFill>
                  <a:srgbClr val="414141"/>
                </a:solidFill>
                <a:latin typeface="Times New Roman"/>
                <a:cs typeface="Times New Roman"/>
              </a:rPr>
              <a:t>f</a:t>
            </a:r>
            <a:r>
              <a:rPr sz="3825" i="1" spc="-254" baseline="-25054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104D8CA3-4BCD-6C44-9943-4EB547D07824}"/>
              </a:ext>
            </a:extLst>
          </p:cNvPr>
          <p:cNvSpPr txBox="1"/>
          <p:nvPr/>
        </p:nvSpPr>
        <p:spPr>
          <a:xfrm>
            <a:off x="4215624" y="2307148"/>
            <a:ext cx="96393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78130" indent="-266065">
              <a:lnSpc>
                <a:spcPct val="100000"/>
              </a:lnSpc>
              <a:spcBef>
                <a:spcPts val="120"/>
              </a:spcBef>
              <a:buFont typeface="Symbol"/>
              <a:buChar char=""/>
              <a:tabLst>
                <a:tab pos="278765" algn="l"/>
              </a:tabLst>
            </a:pPr>
            <a:r>
              <a:rPr sz="2550" i="1" spc="15" dirty="0">
                <a:solidFill>
                  <a:srgbClr val="414141"/>
                </a:solidFill>
                <a:latin typeface="Times New Roman"/>
                <a:cs typeface="Times New Roman"/>
              </a:rPr>
              <a:t>NCU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43B2DD18-220D-9E40-BEA3-EDB9E5738830}"/>
              </a:ext>
            </a:extLst>
          </p:cNvPr>
          <p:cNvSpPr/>
          <p:nvPr/>
        </p:nvSpPr>
        <p:spPr>
          <a:xfrm>
            <a:off x="3804167" y="2306667"/>
            <a:ext cx="1403985" cy="0"/>
          </a:xfrm>
          <a:custGeom>
            <a:avLst/>
            <a:gdLst/>
            <a:ahLst/>
            <a:cxnLst/>
            <a:rect l="l" t="t" r="r" b="b"/>
            <a:pathLst>
              <a:path w="1403985">
                <a:moveTo>
                  <a:pt x="0" y="0"/>
                </a:moveTo>
                <a:lnTo>
                  <a:pt x="1403635" y="0"/>
                </a:lnTo>
              </a:path>
            </a:pathLst>
          </a:custGeom>
          <a:ln w="16158">
            <a:solidFill>
              <a:srgbClr val="41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2ED5A6CD-4181-9043-BF09-84F745D5E21C}"/>
              </a:ext>
            </a:extLst>
          </p:cNvPr>
          <p:cNvSpPr txBox="1"/>
          <p:nvPr/>
        </p:nvSpPr>
        <p:spPr>
          <a:xfrm>
            <a:off x="3760178" y="3242052"/>
            <a:ext cx="32956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825" i="1" spc="7" baseline="-25054" dirty="0">
                <a:solidFill>
                  <a:srgbClr val="414141"/>
                </a:solidFill>
                <a:latin typeface="Times New Roman"/>
                <a:cs typeface="Times New Roman"/>
              </a:rPr>
              <a:t>f</a:t>
            </a:r>
            <a:r>
              <a:rPr sz="3825" i="1" spc="-262" baseline="-25054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1500" spc="-5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F096CDB9-B0EB-4E4C-A965-AAC844745E62}"/>
              </a:ext>
            </a:extLst>
          </p:cNvPr>
          <p:cNvSpPr txBox="1"/>
          <p:nvPr/>
        </p:nvSpPr>
        <p:spPr>
          <a:xfrm>
            <a:off x="3681568" y="3858555"/>
            <a:ext cx="462280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i="1" spc="15" dirty="0">
                <a:solidFill>
                  <a:srgbClr val="414141"/>
                </a:solidFill>
                <a:latin typeface="Times New Roman"/>
                <a:cs typeface="Times New Roman"/>
              </a:rPr>
              <a:t>NC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649D7B88-AE69-C640-8124-56AB69D1F68E}"/>
              </a:ext>
            </a:extLst>
          </p:cNvPr>
          <p:cNvSpPr/>
          <p:nvPr/>
        </p:nvSpPr>
        <p:spPr>
          <a:xfrm>
            <a:off x="3661871" y="3858020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297" y="0"/>
                </a:lnTo>
              </a:path>
            </a:pathLst>
          </a:custGeom>
          <a:ln w="16223">
            <a:solidFill>
              <a:srgbClr val="41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6BEF807F-4F12-EC4A-916D-71E1D7BD6507}"/>
              </a:ext>
            </a:extLst>
          </p:cNvPr>
          <p:cNvSpPr txBox="1"/>
          <p:nvPr/>
        </p:nvSpPr>
        <p:spPr>
          <a:xfrm>
            <a:off x="2851188" y="3605806"/>
            <a:ext cx="2120900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496060" algn="l"/>
              </a:tabLst>
            </a:pPr>
            <a:r>
              <a:rPr sz="2550" i="1" spc="20" dirty="0">
                <a:solidFill>
                  <a:srgbClr val="414141"/>
                </a:solidFill>
                <a:latin typeface="Times New Roman"/>
                <a:cs typeface="Times New Roman"/>
              </a:rPr>
              <a:t>U </a:t>
            </a:r>
            <a:r>
              <a:rPr sz="2550" i="1" spc="280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550" spc="15" dirty="0">
                <a:solidFill>
                  <a:srgbClr val="414141"/>
                </a:solidFill>
                <a:latin typeface="Symbol"/>
                <a:cs typeface="Symbol"/>
              </a:rPr>
              <a:t></a:t>
            </a:r>
            <a:r>
              <a:rPr sz="2550" spc="15" dirty="0">
                <a:solidFill>
                  <a:srgbClr val="414141"/>
                </a:solidFill>
                <a:latin typeface="Times New Roman"/>
                <a:cs typeface="Times New Roman"/>
              </a:rPr>
              <a:t>	</a:t>
            </a:r>
            <a:r>
              <a:rPr lang="en-US" sz="2550" spc="10" dirty="0">
                <a:solidFill>
                  <a:srgbClr val="414141"/>
                </a:solidFill>
                <a:latin typeface="Consolas"/>
                <a:cs typeface="Consolas"/>
              </a:rPr>
              <a:t>=</a:t>
            </a:r>
            <a:r>
              <a:rPr sz="2550" spc="40" dirty="0">
                <a:solidFill>
                  <a:srgbClr val="414141"/>
                </a:solidFill>
                <a:latin typeface="Consolas"/>
                <a:cs typeface="Consolas"/>
              </a:rPr>
              <a:t> </a:t>
            </a:r>
            <a:r>
              <a:rPr sz="2550" i="1" spc="20" dirty="0">
                <a:solidFill>
                  <a:srgbClr val="414141"/>
                </a:solidFill>
                <a:latin typeface="Times New Roman"/>
                <a:cs typeface="Times New Roman"/>
              </a:rPr>
              <a:t>H</a:t>
            </a:r>
            <a:endParaRPr sz="2550" dirty="0">
              <a:latin typeface="Times New Roman"/>
              <a:cs typeface="Times New Roman"/>
            </a:endParaRPr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10B987E6-232E-FD45-8515-38BA8EDA3A00}"/>
              </a:ext>
            </a:extLst>
          </p:cNvPr>
          <p:cNvSpPr txBox="1"/>
          <p:nvPr/>
        </p:nvSpPr>
        <p:spPr>
          <a:xfrm>
            <a:off x="2908745" y="5045340"/>
            <a:ext cx="76327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544195" algn="l"/>
              </a:tabLst>
            </a:pPr>
            <a:r>
              <a:rPr sz="2550" i="1" spc="-70" dirty="0">
                <a:solidFill>
                  <a:srgbClr val="414141"/>
                </a:solidFill>
                <a:latin typeface="Times New Roman"/>
                <a:cs typeface="Times New Roman"/>
              </a:rPr>
              <a:t>D</a:t>
            </a:r>
            <a:r>
              <a:rPr sz="2175" spc="-104" baseline="-24904" dirty="0">
                <a:solidFill>
                  <a:srgbClr val="414141"/>
                </a:solidFill>
                <a:latin typeface="Times New Roman"/>
                <a:cs typeface="Times New Roman"/>
              </a:rPr>
              <a:t>1	</a:t>
            </a:r>
            <a:r>
              <a:rPr sz="2550" spc="15" dirty="0">
                <a:solidFill>
                  <a:srgbClr val="414141"/>
                </a:solidFill>
                <a:latin typeface="Symbol"/>
                <a:cs typeface="Symbol"/>
              </a:rPr>
              <a:t></a:t>
            </a:r>
            <a:endParaRPr sz="2550" dirty="0">
              <a:latin typeface="Symbol"/>
              <a:cs typeface="Symbol"/>
            </a:endParaRPr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7C1BC1B6-E4BD-F84B-9020-DACAB28756C1}"/>
              </a:ext>
            </a:extLst>
          </p:cNvPr>
          <p:cNvSpPr txBox="1"/>
          <p:nvPr/>
        </p:nvSpPr>
        <p:spPr>
          <a:xfrm>
            <a:off x="4028377" y="5302174"/>
            <a:ext cx="1206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20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1371FC28-ACAF-3B4A-8428-3ED8D9C63380}"/>
              </a:ext>
            </a:extLst>
          </p:cNvPr>
          <p:cNvSpPr/>
          <p:nvPr/>
        </p:nvSpPr>
        <p:spPr>
          <a:xfrm>
            <a:off x="3808710" y="5310197"/>
            <a:ext cx="1381125" cy="0"/>
          </a:xfrm>
          <a:custGeom>
            <a:avLst/>
            <a:gdLst/>
            <a:ahLst/>
            <a:cxnLst/>
            <a:rect l="l" t="t" r="r" b="b"/>
            <a:pathLst>
              <a:path w="1381125">
                <a:moveTo>
                  <a:pt x="0" y="0"/>
                </a:moveTo>
                <a:lnTo>
                  <a:pt x="1380533" y="0"/>
                </a:lnTo>
              </a:path>
            </a:pathLst>
          </a:custGeom>
          <a:ln w="16158">
            <a:solidFill>
              <a:srgbClr val="41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7701F208-7A71-5C46-BF93-418BCD289537}"/>
              </a:ext>
            </a:extLst>
          </p:cNvPr>
          <p:cNvSpPr txBox="1"/>
          <p:nvPr/>
        </p:nvSpPr>
        <p:spPr>
          <a:xfrm>
            <a:off x="5354235" y="5045340"/>
            <a:ext cx="20574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spc="15" dirty="0">
                <a:solidFill>
                  <a:srgbClr val="414141"/>
                </a:solidFill>
                <a:latin typeface="Symbol"/>
                <a:cs typeface="Symbol"/>
              </a:rPr>
              <a:t></a:t>
            </a:r>
            <a:endParaRPr sz="2550" dirty="0">
              <a:latin typeface="Symbol"/>
              <a:cs typeface="Symbol"/>
            </a:endParaRPr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23DE5A9C-2093-824F-928E-13E3FF297872}"/>
              </a:ext>
            </a:extLst>
          </p:cNvPr>
          <p:cNvSpPr txBox="1"/>
          <p:nvPr/>
        </p:nvSpPr>
        <p:spPr>
          <a:xfrm>
            <a:off x="4036408" y="4842933"/>
            <a:ext cx="199390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1718310" algn="l"/>
              </a:tabLst>
            </a:pPr>
            <a:r>
              <a:rPr sz="2550" i="1" spc="20" dirty="0">
                <a:solidFill>
                  <a:srgbClr val="414141"/>
                </a:solidFill>
                <a:latin typeface="Times New Roman"/>
                <a:cs typeface="Times New Roman"/>
              </a:rPr>
              <a:t>NCU</a:t>
            </a:r>
            <a:r>
              <a:rPr sz="2550" i="1" spc="-340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175" spc="30" baseline="44061" dirty="0">
                <a:solidFill>
                  <a:srgbClr val="414141"/>
                </a:solidFill>
                <a:latin typeface="Times New Roman"/>
                <a:cs typeface="Times New Roman"/>
              </a:rPr>
              <a:t>2	</a:t>
            </a:r>
            <a:r>
              <a:rPr sz="2550" i="1" spc="20" dirty="0">
                <a:solidFill>
                  <a:srgbClr val="414141"/>
                </a:solidFill>
                <a:latin typeface="Times New Roman"/>
                <a:cs typeface="Times New Roman"/>
              </a:rPr>
              <a:t>H</a:t>
            </a:r>
            <a:endParaRPr sz="2550" dirty="0">
              <a:latin typeface="Times New Roman"/>
              <a:cs typeface="Times New Roman"/>
            </a:endParaRPr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DD587974-020E-9C45-A6C1-65E9E088D627}"/>
              </a:ext>
            </a:extLst>
          </p:cNvPr>
          <p:cNvSpPr txBox="1"/>
          <p:nvPr/>
        </p:nvSpPr>
        <p:spPr>
          <a:xfrm>
            <a:off x="3869479" y="5310679"/>
            <a:ext cx="2110105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50520" algn="l"/>
                <a:tab pos="1932939" algn="l"/>
              </a:tabLst>
            </a:pPr>
            <a:r>
              <a:rPr sz="2550" i="1" spc="5" dirty="0">
                <a:solidFill>
                  <a:srgbClr val="414141"/>
                </a:solidFill>
                <a:latin typeface="Times New Roman"/>
                <a:cs typeface="Times New Roman"/>
              </a:rPr>
              <a:t>f	</a:t>
            </a:r>
            <a:r>
              <a:rPr sz="2550" spc="15" dirty="0">
                <a:solidFill>
                  <a:srgbClr val="414141"/>
                </a:solidFill>
                <a:latin typeface="Symbol"/>
                <a:cs typeface="Symbol"/>
              </a:rPr>
              <a:t></a:t>
            </a:r>
            <a:r>
              <a:rPr sz="2550" spc="-65" dirty="0">
                <a:solidFill>
                  <a:srgbClr val="414141"/>
                </a:solidFill>
                <a:latin typeface="Times New Roman"/>
                <a:cs typeface="Times New Roman"/>
              </a:rPr>
              <a:t> </a:t>
            </a:r>
            <a:r>
              <a:rPr sz="2550" i="1" spc="20" dirty="0">
                <a:solidFill>
                  <a:srgbClr val="414141"/>
                </a:solidFill>
                <a:latin typeface="Times New Roman"/>
                <a:cs typeface="Times New Roman"/>
              </a:rPr>
              <a:t>NCU</a:t>
            </a:r>
            <a:r>
              <a:rPr sz="2550" i="1" dirty="0">
                <a:solidFill>
                  <a:srgbClr val="414141"/>
                </a:solidFill>
                <a:latin typeface="Times New Roman"/>
                <a:cs typeface="Times New Roman"/>
              </a:rPr>
              <a:t>	</a:t>
            </a:r>
            <a:r>
              <a:rPr sz="2550" spc="15" dirty="0">
                <a:solidFill>
                  <a:srgbClr val="414141"/>
                </a:solidFill>
                <a:latin typeface="Times New Roman"/>
                <a:cs typeface="Times New Roman"/>
              </a:rPr>
              <a:t>2</a:t>
            </a:r>
            <a:endParaRPr sz="2550" dirty="0">
              <a:latin typeface="Times New Roman"/>
              <a:cs typeface="Times New Roman"/>
            </a:endParaRPr>
          </a:p>
        </p:txBody>
      </p:sp>
      <p:sp>
        <p:nvSpPr>
          <p:cNvPr id="44" name="object 42">
            <a:extLst>
              <a:ext uri="{FF2B5EF4-FFF2-40B4-BE49-F238E27FC236}">
                <a16:creationId xmlns:a16="http://schemas.microsoft.com/office/drawing/2014/main" id="{EA60CB37-6CC0-4C40-94FA-C430A476C16C}"/>
              </a:ext>
            </a:extLst>
          </p:cNvPr>
          <p:cNvSpPr txBox="1"/>
          <p:nvPr/>
        </p:nvSpPr>
        <p:spPr>
          <a:xfrm>
            <a:off x="2129752" y="6287032"/>
            <a:ext cx="877506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550" spc="35" dirty="0">
                <a:solidFill>
                  <a:srgbClr val="515151"/>
                </a:solidFill>
                <a:latin typeface="Times New Roman"/>
                <a:cs typeface="Times New Roman"/>
              </a:rPr>
              <a:t>would </a:t>
            </a:r>
            <a:r>
              <a:rPr sz="2550" spc="45" dirty="0">
                <a:solidFill>
                  <a:srgbClr val="515151"/>
                </a:solidFill>
                <a:latin typeface="Times New Roman"/>
                <a:cs typeface="Times New Roman"/>
              </a:rPr>
              <a:t>be </a:t>
            </a:r>
            <a:r>
              <a:rPr sz="2550" spc="20" dirty="0">
                <a:solidFill>
                  <a:srgbClr val="515151"/>
                </a:solidFill>
                <a:latin typeface="Times New Roman"/>
                <a:cs typeface="Times New Roman"/>
              </a:rPr>
              <a:t>in </a:t>
            </a:r>
            <a:r>
              <a:rPr sz="2550" spc="10" dirty="0">
                <a:solidFill>
                  <a:srgbClr val="515151"/>
                </a:solidFill>
                <a:latin typeface="Times New Roman"/>
                <a:cs typeface="Times New Roman"/>
              </a:rPr>
              <a:t>focus </a:t>
            </a:r>
            <a:r>
              <a:rPr sz="2550" spc="45" dirty="0">
                <a:solidFill>
                  <a:srgbClr val="515151"/>
                </a:solidFill>
                <a:latin typeface="Times New Roman"/>
                <a:cs typeface="Times New Roman"/>
              </a:rPr>
              <a:t>on </a:t>
            </a:r>
            <a:r>
              <a:rPr sz="2550" spc="70" dirty="0">
                <a:solidFill>
                  <a:srgbClr val="515151"/>
                </a:solidFill>
                <a:latin typeface="Times New Roman"/>
                <a:cs typeface="Times New Roman"/>
              </a:rPr>
              <a:t>an </a:t>
            </a:r>
            <a:r>
              <a:rPr sz="2550" spc="285" dirty="0">
                <a:solidFill>
                  <a:srgbClr val="515151"/>
                </a:solidFill>
                <a:latin typeface="Times New Roman"/>
                <a:cs typeface="Times New Roman"/>
              </a:rPr>
              <a:t>HD</a:t>
            </a:r>
            <a:r>
              <a:rPr sz="2550" spc="-420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550" spc="25" dirty="0">
                <a:solidFill>
                  <a:srgbClr val="515151"/>
                </a:solidFill>
                <a:latin typeface="Times New Roman"/>
                <a:cs typeface="Times New Roman"/>
              </a:rPr>
              <a:t>projector, including </a:t>
            </a:r>
            <a:r>
              <a:rPr sz="2550" spc="60" dirty="0">
                <a:solidFill>
                  <a:srgbClr val="515151"/>
                </a:solidFill>
                <a:latin typeface="Times New Roman"/>
                <a:cs typeface="Times New Roman"/>
              </a:rPr>
              <a:t>the </a:t>
            </a:r>
            <a:r>
              <a:rPr sz="2550" spc="30" dirty="0">
                <a:solidFill>
                  <a:srgbClr val="515151"/>
                </a:solidFill>
                <a:latin typeface="Times New Roman"/>
                <a:cs typeface="Times New Roman"/>
              </a:rPr>
              <a:t>men </a:t>
            </a:r>
            <a:r>
              <a:rPr sz="2550" spc="70" dirty="0">
                <a:solidFill>
                  <a:srgbClr val="515151"/>
                </a:solidFill>
                <a:latin typeface="Times New Roman"/>
                <a:cs typeface="Times New Roman"/>
              </a:rPr>
              <a:t>at </a:t>
            </a:r>
            <a:r>
              <a:rPr sz="2550" dirty="0">
                <a:solidFill>
                  <a:srgbClr val="515151"/>
                </a:solidFill>
                <a:latin typeface="Times New Roman"/>
                <a:cs typeface="Times New Roman"/>
              </a:rPr>
              <a:t>17m</a:t>
            </a:r>
            <a:endParaRPr sz="2550" dirty="0">
              <a:latin typeface="Times New Roman"/>
              <a:cs typeface="Times New Roman"/>
            </a:endParaRPr>
          </a:p>
        </p:txBody>
      </p:sp>
      <p:sp>
        <p:nvSpPr>
          <p:cNvPr id="46" name="object 19">
            <a:extLst>
              <a:ext uri="{FF2B5EF4-FFF2-40B4-BE49-F238E27FC236}">
                <a16:creationId xmlns:a16="http://schemas.microsoft.com/office/drawing/2014/main" id="{9DF304D2-1F59-E54A-90D4-193CF9777F7D}"/>
              </a:ext>
            </a:extLst>
          </p:cNvPr>
          <p:cNvSpPr/>
          <p:nvPr/>
        </p:nvSpPr>
        <p:spPr>
          <a:xfrm>
            <a:off x="5661800" y="5302173"/>
            <a:ext cx="378553" cy="45719"/>
          </a:xfrm>
          <a:custGeom>
            <a:avLst/>
            <a:gdLst/>
            <a:ahLst/>
            <a:cxnLst/>
            <a:rect l="l" t="t" r="r" b="b"/>
            <a:pathLst>
              <a:path w="1403985">
                <a:moveTo>
                  <a:pt x="0" y="0"/>
                </a:moveTo>
                <a:lnTo>
                  <a:pt x="1403635" y="0"/>
                </a:lnTo>
              </a:path>
            </a:pathLst>
          </a:custGeom>
          <a:ln w="16158">
            <a:solidFill>
              <a:srgbClr val="4141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4055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1209-2ABC-3C48-BA7B-99979B8C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0" dirty="0"/>
              <a:t>Chromatic</a:t>
            </a:r>
            <a:r>
              <a:rPr lang="en-US" spc="-185" dirty="0"/>
              <a:t> </a:t>
            </a:r>
            <a:r>
              <a:rPr lang="en-US" spc="-265" dirty="0"/>
              <a:t>aberration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33049A5-7568-6645-A0E3-98E18B78D453}"/>
              </a:ext>
            </a:extLst>
          </p:cNvPr>
          <p:cNvSpPr/>
          <p:nvPr/>
        </p:nvSpPr>
        <p:spPr>
          <a:xfrm>
            <a:off x="7825668" y="321349"/>
            <a:ext cx="2899370" cy="1182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9F205C3-B0B8-664B-9466-99092296BDEC}"/>
              </a:ext>
            </a:extLst>
          </p:cNvPr>
          <p:cNvSpPr txBox="1"/>
          <p:nvPr/>
        </p:nvSpPr>
        <p:spPr>
          <a:xfrm>
            <a:off x="1677670" y="3960552"/>
            <a:ext cx="8557260" cy="915669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375"/>
              </a:spcBef>
              <a:buSzPct val="64912"/>
              <a:buFont typeface="MS UI Gothic"/>
              <a:buChar char="✦"/>
              <a:tabLst>
                <a:tab pos="393700" algn="l"/>
                <a:tab pos="394335" algn="l"/>
              </a:tabLst>
            </a:pPr>
            <a:r>
              <a:rPr sz="2850" spc="-150" dirty="0">
                <a:solidFill>
                  <a:srgbClr val="515151"/>
                </a:solidFill>
                <a:latin typeface="Century"/>
                <a:cs typeface="Century"/>
              </a:rPr>
              <a:t>dispersion </a:t>
            </a:r>
            <a:r>
              <a:rPr sz="2850" spc="-175" dirty="0">
                <a:solidFill>
                  <a:srgbClr val="515151"/>
                </a:solidFill>
                <a:latin typeface="Century"/>
                <a:cs typeface="Century"/>
              </a:rPr>
              <a:t>causes </a:t>
            </a:r>
            <a:r>
              <a:rPr sz="2850" spc="-95" dirty="0">
                <a:solidFill>
                  <a:srgbClr val="515151"/>
                </a:solidFill>
                <a:latin typeface="Century"/>
                <a:cs typeface="Century"/>
              </a:rPr>
              <a:t>focal </a:t>
            </a:r>
            <a:r>
              <a:rPr sz="2850" spc="-175" dirty="0">
                <a:solidFill>
                  <a:srgbClr val="515151"/>
                </a:solidFill>
                <a:latin typeface="Century"/>
                <a:cs typeface="Century"/>
              </a:rPr>
              <a:t>length </a:t>
            </a:r>
            <a:r>
              <a:rPr sz="2850" spc="-105" dirty="0">
                <a:solidFill>
                  <a:srgbClr val="515151"/>
                </a:solidFill>
                <a:latin typeface="Century"/>
                <a:cs typeface="Century"/>
              </a:rPr>
              <a:t>to </a:t>
            </a:r>
            <a:r>
              <a:rPr sz="2850" spc="-160" dirty="0">
                <a:solidFill>
                  <a:srgbClr val="515151"/>
                </a:solidFill>
                <a:latin typeface="Century"/>
                <a:cs typeface="Century"/>
              </a:rPr>
              <a:t>vary </a:t>
            </a:r>
            <a:r>
              <a:rPr sz="2850" spc="-170" dirty="0">
                <a:solidFill>
                  <a:srgbClr val="515151"/>
                </a:solidFill>
                <a:latin typeface="Century"/>
                <a:cs typeface="Century"/>
              </a:rPr>
              <a:t>with</a:t>
            </a:r>
            <a:r>
              <a:rPr sz="2850" spc="290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850" spc="-170" dirty="0">
                <a:solidFill>
                  <a:srgbClr val="515151"/>
                </a:solidFill>
                <a:latin typeface="Century"/>
                <a:cs typeface="Century"/>
              </a:rPr>
              <a:t>wavelength</a:t>
            </a:r>
            <a:endParaRPr sz="2850" dirty="0">
              <a:latin typeface="Century"/>
              <a:cs typeface="Century"/>
            </a:endParaRPr>
          </a:p>
          <a:p>
            <a:pPr marL="813435" lvl="1" indent="-229235">
              <a:lnSpc>
                <a:spcPct val="100000"/>
              </a:lnSpc>
              <a:spcBef>
                <a:spcPts val="250"/>
              </a:spcBef>
              <a:buSzPct val="82352"/>
              <a:buChar char="•"/>
              <a:tabLst>
                <a:tab pos="814069" algn="l"/>
              </a:tabLst>
            </a:pPr>
            <a:r>
              <a:rPr sz="2550" spc="-65" dirty="0">
                <a:solidFill>
                  <a:srgbClr val="515151"/>
                </a:solidFill>
                <a:latin typeface="Century"/>
                <a:cs typeface="Century"/>
              </a:rPr>
              <a:t>for </a:t>
            </a:r>
            <a:r>
              <a:rPr sz="2550" spc="-80" dirty="0">
                <a:solidFill>
                  <a:srgbClr val="515151"/>
                </a:solidFill>
                <a:latin typeface="Century"/>
                <a:cs typeface="Century"/>
              </a:rPr>
              <a:t>convex </a:t>
            </a:r>
            <a:r>
              <a:rPr sz="2550" spc="-150" dirty="0">
                <a:solidFill>
                  <a:srgbClr val="515151"/>
                </a:solidFill>
                <a:latin typeface="Century"/>
                <a:cs typeface="Century"/>
              </a:rPr>
              <a:t>lens, </a:t>
            </a:r>
            <a:r>
              <a:rPr sz="2550" spc="-130" dirty="0">
                <a:solidFill>
                  <a:srgbClr val="515151"/>
                </a:solidFill>
                <a:latin typeface="Century"/>
                <a:cs typeface="Century"/>
              </a:rPr>
              <a:t>blue </a:t>
            </a:r>
            <a:r>
              <a:rPr sz="2550" spc="-85" dirty="0">
                <a:solidFill>
                  <a:srgbClr val="515151"/>
                </a:solidFill>
                <a:latin typeface="Century"/>
                <a:cs typeface="Century"/>
              </a:rPr>
              <a:t>focal </a:t>
            </a:r>
            <a:r>
              <a:rPr sz="2550" spc="-160" dirty="0">
                <a:solidFill>
                  <a:srgbClr val="515151"/>
                </a:solidFill>
                <a:latin typeface="Century"/>
                <a:cs typeface="Century"/>
              </a:rPr>
              <a:t>length </a:t>
            </a:r>
            <a:r>
              <a:rPr sz="2550" spc="-165" dirty="0">
                <a:solidFill>
                  <a:srgbClr val="515151"/>
                </a:solidFill>
                <a:latin typeface="Century"/>
                <a:cs typeface="Century"/>
              </a:rPr>
              <a:t>is</a:t>
            </a:r>
            <a:r>
              <a:rPr sz="2550" spc="140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550" spc="-140" dirty="0">
                <a:solidFill>
                  <a:srgbClr val="515151"/>
                </a:solidFill>
                <a:latin typeface="Century"/>
                <a:cs typeface="Century"/>
              </a:rPr>
              <a:t>shorter</a:t>
            </a:r>
            <a:endParaRPr sz="2550" dirty="0">
              <a:latin typeface="Century"/>
              <a:cs typeface="Century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298C256-5199-414C-950C-3A81F5445D4C}"/>
              </a:ext>
            </a:extLst>
          </p:cNvPr>
          <p:cNvSpPr txBox="1"/>
          <p:nvPr/>
        </p:nvSpPr>
        <p:spPr>
          <a:xfrm>
            <a:off x="1677670" y="4961979"/>
            <a:ext cx="9156700" cy="165365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375"/>
              </a:spcBef>
              <a:buSzPct val="64912"/>
              <a:buFont typeface="MS UI Gothic"/>
              <a:buChar char="✦"/>
              <a:tabLst>
                <a:tab pos="393700" algn="l"/>
                <a:tab pos="394335" algn="l"/>
              </a:tabLst>
            </a:pPr>
            <a:r>
              <a:rPr sz="2850" spc="-100" dirty="0">
                <a:solidFill>
                  <a:srgbClr val="515151"/>
                </a:solidFill>
                <a:latin typeface="Century"/>
                <a:cs typeface="Century"/>
              </a:rPr>
              <a:t>correct </a:t>
            </a:r>
            <a:r>
              <a:rPr sz="2850" spc="-180" dirty="0">
                <a:solidFill>
                  <a:srgbClr val="515151"/>
                </a:solidFill>
                <a:latin typeface="Century"/>
                <a:cs typeface="Century"/>
              </a:rPr>
              <a:t>using </a:t>
            </a:r>
            <a:r>
              <a:rPr sz="2850" i="1" spc="-140" dirty="0">
                <a:solidFill>
                  <a:srgbClr val="515151"/>
                </a:solidFill>
                <a:latin typeface="Times New Roman"/>
                <a:cs typeface="Times New Roman"/>
              </a:rPr>
              <a:t>achromatic</a:t>
            </a:r>
            <a:r>
              <a:rPr sz="2850" i="1" spc="35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850" i="1" spc="-165" dirty="0">
                <a:solidFill>
                  <a:srgbClr val="515151"/>
                </a:solidFill>
                <a:latin typeface="Times New Roman"/>
                <a:cs typeface="Times New Roman"/>
              </a:rPr>
              <a:t>doublet</a:t>
            </a:r>
            <a:endParaRPr sz="2850" dirty="0">
              <a:latin typeface="Times New Roman"/>
              <a:cs typeface="Times New Roman"/>
            </a:endParaRPr>
          </a:p>
          <a:p>
            <a:pPr marL="813435" marR="2663190" lvl="1" indent="-229235">
              <a:lnSpc>
                <a:spcPts val="2630"/>
              </a:lnSpc>
              <a:spcBef>
                <a:spcPts val="695"/>
              </a:spcBef>
              <a:buSzPct val="82352"/>
              <a:buChar char="•"/>
              <a:tabLst>
                <a:tab pos="814069" algn="l"/>
              </a:tabLst>
            </a:pPr>
            <a:r>
              <a:rPr sz="2550" spc="-135" dirty="0">
                <a:solidFill>
                  <a:srgbClr val="515151"/>
                </a:solidFill>
                <a:latin typeface="Century"/>
                <a:cs typeface="Century"/>
              </a:rPr>
              <a:t>strong </a:t>
            </a:r>
            <a:r>
              <a:rPr sz="2550" spc="-125" dirty="0">
                <a:solidFill>
                  <a:srgbClr val="515151"/>
                </a:solidFill>
                <a:latin typeface="Century"/>
                <a:cs typeface="Century"/>
              </a:rPr>
              <a:t>positive </a:t>
            </a:r>
            <a:r>
              <a:rPr sz="2550" spc="-165" dirty="0">
                <a:solidFill>
                  <a:srgbClr val="515151"/>
                </a:solidFill>
                <a:latin typeface="Century"/>
                <a:cs typeface="Century"/>
              </a:rPr>
              <a:t>lens </a:t>
            </a:r>
            <a:r>
              <a:rPr sz="2550" spc="-270" dirty="0">
                <a:solidFill>
                  <a:srgbClr val="515151"/>
                </a:solidFill>
                <a:latin typeface="Century"/>
                <a:cs typeface="Century"/>
              </a:rPr>
              <a:t>+ </a:t>
            </a:r>
            <a:r>
              <a:rPr sz="2550" spc="-155" dirty="0">
                <a:solidFill>
                  <a:srgbClr val="515151"/>
                </a:solidFill>
                <a:latin typeface="Century"/>
                <a:cs typeface="Century"/>
              </a:rPr>
              <a:t>weak negative </a:t>
            </a:r>
            <a:r>
              <a:rPr sz="2550" spc="-165" dirty="0">
                <a:solidFill>
                  <a:srgbClr val="515151"/>
                </a:solidFill>
                <a:latin typeface="Century"/>
                <a:cs typeface="Century"/>
              </a:rPr>
              <a:t>lens </a:t>
            </a:r>
            <a:r>
              <a:rPr sz="2550" spc="-270" dirty="0">
                <a:solidFill>
                  <a:srgbClr val="515151"/>
                </a:solidFill>
                <a:latin typeface="Century"/>
                <a:cs typeface="Century"/>
              </a:rPr>
              <a:t>= </a:t>
            </a:r>
            <a:r>
              <a:rPr sz="2550" spc="-155" dirty="0">
                <a:solidFill>
                  <a:srgbClr val="515151"/>
                </a:solidFill>
                <a:latin typeface="Century"/>
                <a:cs typeface="Century"/>
              </a:rPr>
              <a:t>weak </a:t>
            </a:r>
            <a:r>
              <a:rPr sz="2550" spc="-125" dirty="0">
                <a:solidFill>
                  <a:srgbClr val="515151"/>
                </a:solidFill>
                <a:latin typeface="Century"/>
                <a:cs typeface="Century"/>
              </a:rPr>
              <a:t>positive </a:t>
            </a:r>
            <a:r>
              <a:rPr sz="2550" spc="-105" dirty="0">
                <a:solidFill>
                  <a:srgbClr val="515151"/>
                </a:solidFill>
                <a:latin typeface="Century"/>
                <a:cs typeface="Century"/>
              </a:rPr>
              <a:t>compound</a:t>
            </a:r>
            <a:r>
              <a:rPr sz="2550" spc="45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550" spc="-165" dirty="0">
                <a:solidFill>
                  <a:srgbClr val="515151"/>
                </a:solidFill>
                <a:latin typeface="Century"/>
                <a:cs typeface="Century"/>
              </a:rPr>
              <a:t>lens</a:t>
            </a:r>
            <a:endParaRPr sz="2550" dirty="0">
              <a:latin typeface="Century"/>
              <a:cs typeface="Century"/>
            </a:endParaRPr>
          </a:p>
          <a:p>
            <a:pPr marL="813435" lvl="1" indent="-229235">
              <a:lnSpc>
                <a:spcPts val="2955"/>
              </a:lnSpc>
              <a:spcBef>
                <a:spcPts val="229"/>
              </a:spcBef>
              <a:buSzPct val="82352"/>
              <a:buChar char="•"/>
              <a:tabLst>
                <a:tab pos="814069" algn="l"/>
              </a:tabLst>
            </a:pPr>
            <a:r>
              <a:rPr sz="2550" spc="-70" dirty="0">
                <a:solidFill>
                  <a:srgbClr val="515151"/>
                </a:solidFill>
                <a:latin typeface="Century"/>
                <a:cs typeface="Century"/>
              </a:rPr>
              <a:t>by </a:t>
            </a:r>
            <a:r>
              <a:rPr sz="2550" spc="-160" dirty="0">
                <a:solidFill>
                  <a:srgbClr val="515151"/>
                </a:solidFill>
                <a:latin typeface="Century"/>
                <a:cs typeface="Century"/>
              </a:rPr>
              <a:t>adjusting </a:t>
            </a:r>
            <a:r>
              <a:rPr sz="2550" spc="-135" dirty="0">
                <a:solidFill>
                  <a:srgbClr val="515151"/>
                </a:solidFill>
                <a:latin typeface="Century"/>
                <a:cs typeface="Century"/>
              </a:rPr>
              <a:t>dispersions, </a:t>
            </a:r>
            <a:r>
              <a:rPr sz="2550" spc="-145" dirty="0">
                <a:solidFill>
                  <a:srgbClr val="515151"/>
                </a:solidFill>
                <a:latin typeface="Century"/>
                <a:cs typeface="Century"/>
              </a:rPr>
              <a:t>can </a:t>
            </a:r>
            <a:r>
              <a:rPr sz="2550" spc="-90" dirty="0">
                <a:solidFill>
                  <a:srgbClr val="515151"/>
                </a:solidFill>
                <a:latin typeface="Century"/>
                <a:cs typeface="Century"/>
              </a:rPr>
              <a:t>correct </a:t>
            </a:r>
            <a:r>
              <a:rPr sz="2550" spc="-215" dirty="0">
                <a:solidFill>
                  <a:srgbClr val="515151"/>
                </a:solidFill>
                <a:latin typeface="Century"/>
                <a:cs typeface="Century"/>
              </a:rPr>
              <a:t>at </a:t>
            </a:r>
            <a:r>
              <a:rPr sz="2550" spc="-95" dirty="0">
                <a:solidFill>
                  <a:srgbClr val="515151"/>
                </a:solidFill>
                <a:latin typeface="Century"/>
                <a:cs typeface="Century"/>
              </a:rPr>
              <a:t>two</a:t>
            </a:r>
            <a:r>
              <a:rPr sz="2550" spc="315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550" spc="-155" dirty="0">
                <a:solidFill>
                  <a:srgbClr val="515151"/>
                </a:solidFill>
                <a:latin typeface="Century"/>
                <a:cs typeface="Century"/>
              </a:rPr>
              <a:t>wavelengths</a:t>
            </a:r>
            <a:endParaRPr sz="2550" dirty="0">
              <a:latin typeface="Century"/>
              <a:cs typeface="Century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81AE565-2144-544B-BC5C-1E1E65FF6461}"/>
              </a:ext>
            </a:extLst>
          </p:cNvPr>
          <p:cNvSpPr/>
          <p:nvPr/>
        </p:nvSpPr>
        <p:spPr>
          <a:xfrm>
            <a:off x="1100251" y="6584157"/>
            <a:ext cx="292100" cy="24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9">
            <a:extLst>
              <a:ext uri="{FF2B5EF4-FFF2-40B4-BE49-F238E27FC236}">
                <a16:creationId xmlns:a16="http://schemas.microsoft.com/office/drawing/2014/main" id="{B9F26EBB-18F0-5248-B952-055E0063E172}"/>
              </a:ext>
            </a:extLst>
          </p:cNvPr>
          <p:cNvGrpSpPr/>
          <p:nvPr/>
        </p:nvGrpSpPr>
        <p:grpSpPr>
          <a:xfrm>
            <a:off x="1930400" y="1445952"/>
            <a:ext cx="4165600" cy="2590800"/>
            <a:chOff x="1016000" y="1841500"/>
            <a:chExt cx="4165600" cy="2590800"/>
          </a:xfrm>
        </p:grpSpPr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201FA535-BA50-DD42-AD91-69449030110F}"/>
                </a:ext>
              </a:extLst>
            </p:cNvPr>
            <p:cNvSpPr/>
            <p:nvPr/>
          </p:nvSpPr>
          <p:spPr>
            <a:xfrm>
              <a:off x="1016000" y="1841500"/>
              <a:ext cx="4165600" cy="2590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AE31E589-026A-8C4A-B2BF-6CEAEEC94514}"/>
                </a:ext>
              </a:extLst>
            </p:cNvPr>
            <p:cNvSpPr/>
            <p:nvPr/>
          </p:nvSpPr>
          <p:spPr>
            <a:xfrm>
              <a:off x="1079500" y="1905000"/>
              <a:ext cx="3962400" cy="2387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2">
            <a:extLst>
              <a:ext uri="{FF2B5EF4-FFF2-40B4-BE49-F238E27FC236}">
                <a16:creationId xmlns:a16="http://schemas.microsoft.com/office/drawing/2014/main" id="{B1ADD7FE-EA4C-A048-8AD1-423CBCFE9E86}"/>
              </a:ext>
            </a:extLst>
          </p:cNvPr>
          <p:cNvGrpSpPr/>
          <p:nvPr/>
        </p:nvGrpSpPr>
        <p:grpSpPr>
          <a:xfrm>
            <a:off x="6350000" y="1445952"/>
            <a:ext cx="4165600" cy="2590800"/>
            <a:chOff x="5435600" y="1841500"/>
            <a:chExt cx="4165600" cy="2590800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BB393BEF-432D-A343-AE01-68000EF44959}"/>
                </a:ext>
              </a:extLst>
            </p:cNvPr>
            <p:cNvSpPr/>
            <p:nvPr/>
          </p:nvSpPr>
          <p:spPr>
            <a:xfrm>
              <a:off x="5435600" y="1841500"/>
              <a:ext cx="4165600" cy="2590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DFC90825-903D-9941-8862-37889520DFBD}"/>
                </a:ext>
              </a:extLst>
            </p:cNvPr>
            <p:cNvSpPr/>
            <p:nvPr/>
          </p:nvSpPr>
          <p:spPr>
            <a:xfrm>
              <a:off x="5499100" y="1905000"/>
              <a:ext cx="3962400" cy="23876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6">
            <a:extLst>
              <a:ext uri="{FF2B5EF4-FFF2-40B4-BE49-F238E27FC236}">
                <a16:creationId xmlns:a16="http://schemas.microsoft.com/office/drawing/2014/main" id="{1A3FF5D7-183D-3B45-84C9-761096933446}"/>
              </a:ext>
            </a:extLst>
          </p:cNvPr>
          <p:cNvSpPr txBox="1"/>
          <p:nvPr/>
        </p:nvSpPr>
        <p:spPr>
          <a:xfrm>
            <a:off x="8018022" y="451711"/>
            <a:ext cx="2512695" cy="69342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indent="187960">
              <a:lnSpc>
                <a:spcPts val="2550"/>
              </a:lnSpc>
              <a:spcBef>
                <a:spcPts val="310"/>
              </a:spcBef>
            </a:pPr>
            <a:r>
              <a:rPr sz="2250" spc="-110" dirty="0">
                <a:solidFill>
                  <a:srgbClr val="3D3E3F"/>
                </a:solidFill>
                <a:latin typeface="Century"/>
                <a:cs typeface="Century"/>
              </a:rPr>
              <a:t>red </a:t>
            </a:r>
            <a:r>
              <a:rPr sz="2250" spc="-155" dirty="0">
                <a:solidFill>
                  <a:srgbClr val="3D3E3F"/>
                </a:solidFill>
                <a:latin typeface="Century"/>
                <a:cs typeface="Century"/>
              </a:rPr>
              <a:t>and </a:t>
            </a:r>
            <a:r>
              <a:rPr sz="2250" spc="-114" dirty="0">
                <a:solidFill>
                  <a:srgbClr val="3D3E3F"/>
                </a:solidFill>
                <a:latin typeface="Century"/>
                <a:cs typeface="Century"/>
              </a:rPr>
              <a:t>blue </a:t>
            </a:r>
            <a:r>
              <a:rPr sz="2250" spc="-145" dirty="0">
                <a:solidFill>
                  <a:srgbClr val="3D3E3F"/>
                </a:solidFill>
                <a:latin typeface="Century"/>
                <a:cs typeface="Century"/>
              </a:rPr>
              <a:t>have  </a:t>
            </a:r>
            <a:r>
              <a:rPr sz="2250" spc="-155" dirty="0">
                <a:solidFill>
                  <a:srgbClr val="3D3E3F"/>
                </a:solidFill>
                <a:latin typeface="Century"/>
                <a:cs typeface="Century"/>
              </a:rPr>
              <a:t>the </a:t>
            </a:r>
            <a:r>
              <a:rPr sz="2250" spc="-190" dirty="0">
                <a:solidFill>
                  <a:srgbClr val="3D3E3F"/>
                </a:solidFill>
                <a:latin typeface="Century"/>
                <a:cs typeface="Century"/>
              </a:rPr>
              <a:t>same </a:t>
            </a:r>
            <a:r>
              <a:rPr sz="2250" spc="-75" dirty="0">
                <a:solidFill>
                  <a:srgbClr val="3D3E3F"/>
                </a:solidFill>
                <a:latin typeface="Century"/>
                <a:cs typeface="Century"/>
              </a:rPr>
              <a:t>focal</a:t>
            </a:r>
            <a:r>
              <a:rPr sz="2250" spc="90" dirty="0">
                <a:solidFill>
                  <a:srgbClr val="3D3E3F"/>
                </a:solidFill>
                <a:latin typeface="Century"/>
                <a:cs typeface="Century"/>
              </a:rPr>
              <a:t> </a:t>
            </a:r>
            <a:r>
              <a:rPr sz="2250" spc="-140" dirty="0">
                <a:solidFill>
                  <a:srgbClr val="3D3E3F"/>
                </a:solidFill>
                <a:latin typeface="Century"/>
                <a:cs typeface="Century"/>
              </a:rPr>
              <a:t>length</a:t>
            </a:r>
            <a:endParaRPr sz="2250">
              <a:latin typeface="Century"/>
              <a:cs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3120191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8A031-342E-524D-95E7-79B0FFA20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47"/>
            <a:ext cx="10515600" cy="1325563"/>
          </a:xfrm>
        </p:spPr>
        <p:txBody>
          <a:bodyPr/>
          <a:lstStyle/>
          <a:p>
            <a:r>
              <a:rPr lang="en-US" spc="-229" dirty="0"/>
              <a:t>The </a:t>
            </a:r>
            <a:r>
              <a:rPr lang="en-US" spc="-240" dirty="0"/>
              <a:t>chromatic</a:t>
            </a:r>
            <a:r>
              <a:rPr lang="en-US" spc="-55" dirty="0"/>
              <a:t> </a:t>
            </a:r>
            <a:r>
              <a:rPr lang="en-US" spc="-275" dirty="0"/>
              <a:t>aberrations</a:t>
            </a:r>
            <a:endParaRPr lang="en-US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221FACC-3BA7-F042-AE22-E30C3FD4CFE6}"/>
              </a:ext>
            </a:extLst>
          </p:cNvPr>
          <p:cNvSpPr txBox="1"/>
          <p:nvPr/>
        </p:nvSpPr>
        <p:spPr>
          <a:xfrm>
            <a:off x="1630749" y="3623049"/>
            <a:ext cx="8569325" cy="305308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370"/>
              </a:spcBef>
              <a:buSzPct val="64705"/>
              <a:buFont typeface="MS UI Gothic"/>
              <a:buChar char="✦"/>
              <a:tabLst>
                <a:tab pos="393700" algn="l"/>
                <a:tab pos="394335" algn="l"/>
              </a:tabLst>
            </a:pPr>
            <a:r>
              <a:rPr sz="3825" i="1" spc="-135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longitudinal </a:t>
            </a:r>
            <a:r>
              <a:rPr sz="3825" i="1" spc="97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(axial) </a:t>
            </a:r>
            <a:r>
              <a:rPr sz="3825" i="1" spc="-187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chromatic</a:t>
            </a:r>
            <a:r>
              <a:rPr sz="3825" i="1" spc="-307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3825" i="1" spc="-179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aberration</a:t>
            </a:r>
            <a:endParaRPr sz="3825" baseline="2178" dirty="0">
              <a:latin typeface="Times New Roman"/>
              <a:cs typeface="Times New Roman"/>
            </a:endParaRPr>
          </a:p>
          <a:p>
            <a:pPr marL="813435" lvl="1" indent="-229235">
              <a:lnSpc>
                <a:spcPct val="100000"/>
              </a:lnSpc>
              <a:spcBef>
                <a:spcPts val="240"/>
              </a:spcBef>
              <a:buSzPct val="82222"/>
              <a:buChar char="•"/>
              <a:tabLst>
                <a:tab pos="814069" algn="l"/>
              </a:tabLst>
            </a:pPr>
            <a:r>
              <a:rPr sz="2250" spc="-110" dirty="0">
                <a:solidFill>
                  <a:srgbClr val="515151"/>
                </a:solidFill>
                <a:latin typeface="Century"/>
                <a:cs typeface="Century"/>
              </a:rPr>
              <a:t>different </a:t>
            </a:r>
            <a:r>
              <a:rPr sz="2250" spc="-70" dirty="0">
                <a:solidFill>
                  <a:srgbClr val="515151"/>
                </a:solidFill>
                <a:latin typeface="Century"/>
                <a:cs typeface="Century"/>
              </a:rPr>
              <a:t>colors </a:t>
            </a:r>
            <a:r>
              <a:rPr sz="2250" spc="-75" dirty="0">
                <a:solidFill>
                  <a:srgbClr val="515151"/>
                </a:solidFill>
                <a:latin typeface="Century"/>
                <a:cs typeface="Century"/>
              </a:rPr>
              <a:t>focus </a:t>
            </a:r>
            <a:r>
              <a:rPr sz="2250" spc="-190" dirty="0">
                <a:solidFill>
                  <a:srgbClr val="515151"/>
                </a:solidFill>
                <a:latin typeface="Century"/>
                <a:cs typeface="Century"/>
              </a:rPr>
              <a:t>at </a:t>
            </a:r>
            <a:r>
              <a:rPr sz="2250" spc="-110" dirty="0">
                <a:solidFill>
                  <a:srgbClr val="515151"/>
                </a:solidFill>
                <a:latin typeface="Century"/>
                <a:cs typeface="Century"/>
              </a:rPr>
              <a:t>different </a:t>
            </a:r>
            <a:r>
              <a:rPr sz="2250" spc="-125" dirty="0">
                <a:solidFill>
                  <a:srgbClr val="515151"/>
                </a:solidFill>
                <a:latin typeface="Century"/>
                <a:cs typeface="Century"/>
              </a:rPr>
              <a:t>depths, creating </a:t>
            </a:r>
            <a:r>
              <a:rPr sz="2250" spc="-75" dirty="0">
                <a:solidFill>
                  <a:srgbClr val="515151"/>
                </a:solidFill>
                <a:latin typeface="Century"/>
                <a:cs typeface="Century"/>
              </a:rPr>
              <a:t>colorful</a:t>
            </a:r>
            <a:r>
              <a:rPr sz="2250" spc="290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250" spc="-105" dirty="0">
                <a:solidFill>
                  <a:srgbClr val="515151"/>
                </a:solidFill>
                <a:latin typeface="Century"/>
                <a:cs typeface="Century"/>
              </a:rPr>
              <a:t>bokehs</a:t>
            </a:r>
            <a:endParaRPr sz="2250" dirty="0">
              <a:latin typeface="Century"/>
              <a:cs typeface="Century"/>
            </a:endParaRPr>
          </a:p>
          <a:p>
            <a:pPr marL="813435" lvl="1" indent="-229235">
              <a:lnSpc>
                <a:spcPct val="100000"/>
              </a:lnSpc>
              <a:spcBef>
                <a:spcPts val="305"/>
              </a:spcBef>
              <a:buSzPct val="82222"/>
              <a:buChar char="•"/>
              <a:tabLst>
                <a:tab pos="814069" algn="l"/>
              </a:tabLst>
            </a:pPr>
            <a:r>
              <a:rPr sz="2250" spc="-145" dirty="0">
                <a:solidFill>
                  <a:srgbClr val="515151"/>
                </a:solidFill>
                <a:latin typeface="Century"/>
                <a:cs typeface="Century"/>
              </a:rPr>
              <a:t>appears </a:t>
            </a:r>
            <a:r>
              <a:rPr sz="2250" spc="-120" dirty="0">
                <a:solidFill>
                  <a:srgbClr val="515151"/>
                </a:solidFill>
                <a:latin typeface="Century"/>
                <a:cs typeface="Century"/>
              </a:rPr>
              <a:t>everywhere </a:t>
            </a:r>
            <a:r>
              <a:rPr sz="2250" spc="-145" dirty="0">
                <a:solidFill>
                  <a:srgbClr val="515151"/>
                </a:solidFill>
                <a:latin typeface="Century"/>
                <a:cs typeface="Century"/>
              </a:rPr>
              <a:t>in </a:t>
            </a:r>
            <a:r>
              <a:rPr sz="2250" spc="-155" dirty="0">
                <a:solidFill>
                  <a:srgbClr val="515151"/>
                </a:solidFill>
                <a:latin typeface="Century"/>
                <a:cs typeface="Century"/>
              </a:rPr>
              <a:t>the</a:t>
            </a:r>
            <a:r>
              <a:rPr sz="2250" spc="145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250" spc="-160" dirty="0">
                <a:solidFill>
                  <a:srgbClr val="515151"/>
                </a:solidFill>
                <a:latin typeface="Century"/>
                <a:cs typeface="Century"/>
              </a:rPr>
              <a:t>image</a:t>
            </a:r>
            <a:endParaRPr sz="2250" dirty="0">
              <a:latin typeface="Century"/>
              <a:cs typeface="Century"/>
            </a:endParaRPr>
          </a:p>
          <a:p>
            <a:pPr marL="393700" indent="-381635">
              <a:lnSpc>
                <a:spcPct val="100000"/>
              </a:lnSpc>
              <a:spcBef>
                <a:spcPts val="1210"/>
              </a:spcBef>
              <a:buSzPct val="64705"/>
              <a:buFont typeface="MS UI Gothic"/>
              <a:buChar char="✦"/>
              <a:tabLst>
                <a:tab pos="393700" algn="l"/>
                <a:tab pos="394335" algn="l"/>
              </a:tabLst>
            </a:pPr>
            <a:r>
              <a:rPr sz="3825" i="1" spc="-135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lateral </a:t>
            </a:r>
            <a:r>
              <a:rPr sz="3825" i="1" spc="-82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(transverse) </a:t>
            </a:r>
            <a:r>
              <a:rPr sz="3825" i="1" spc="-187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chromatic</a:t>
            </a:r>
            <a:r>
              <a:rPr sz="3825" i="1" spc="-127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3825" i="1" spc="-179" baseline="2178" dirty="0">
                <a:solidFill>
                  <a:srgbClr val="515151"/>
                </a:solidFill>
                <a:latin typeface="Times New Roman"/>
                <a:cs typeface="Times New Roman"/>
              </a:rPr>
              <a:t>aberration</a:t>
            </a:r>
            <a:endParaRPr sz="3825" baseline="2178" dirty="0">
              <a:latin typeface="Times New Roman"/>
              <a:cs typeface="Times New Roman"/>
            </a:endParaRPr>
          </a:p>
          <a:p>
            <a:pPr marL="813435" lvl="1" indent="-229235">
              <a:lnSpc>
                <a:spcPct val="100000"/>
              </a:lnSpc>
              <a:spcBef>
                <a:spcPts val="240"/>
              </a:spcBef>
              <a:buSzPct val="82222"/>
              <a:buChar char="•"/>
              <a:tabLst>
                <a:tab pos="814069" algn="l"/>
              </a:tabLst>
            </a:pPr>
            <a:r>
              <a:rPr sz="2250" spc="-85" dirty="0">
                <a:solidFill>
                  <a:srgbClr val="515151"/>
                </a:solidFill>
                <a:latin typeface="Century"/>
                <a:cs typeface="Century"/>
              </a:rPr>
              <a:t>if </a:t>
            </a:r>
            <a:r>
              <a:rPr sz="2250" spc="-114" dirty="0">
                <a:solidFill>
                  <a:srgbClr val="515151"/>
                </a:solidFill>
                <a:latin typeface="Century"/>
                <a:cs typeface="Century"/>
              </a:rPr>
              <a:t>blue </a:t>
            </a:r>
            <a:r>
              <a:rPr sz="2250" spc="-160" dirty="0">
                <a:solidFill>
                  <a:srgbClr val="515151"/>
                </a:solidFill>
                <a:latin typeface="Century"/>
                <a:cs typeface="Century"/>
              </a:rPr>
              <a:t>image </a:t>
            </a:r>
            <a:r>
              <a:rPr sz="2250" spc="-150" dirty="0">
                <a:solidFill>
                  <a:srgbClr val="515151"/>
                </a:solidFill>
                <a:latin typeface="Century"/>
                <a:cs typeface="Century"/>
              </a:rPr>
              <a:t>is </a:t>
            </a:r>
            <a:r>
              <a:rPr sz="2250" spc="-90" dirty="0">
                <a:solidFill>
                  <a:srgbClr val="515151"/>
                </a:solidFill>
                <a:latin typeface="Century"/>
                <a:cs typeface="Century"/>
              </a:rPr>
              <a:t>closer </a:t>
            </a:r>
            <a:r>
              <a:rPr sz="2250" spc="-85" dirty="0">
                <a:solidFill>
                  <a:srgbClr val="515151"/>
                </a:solidFill>
                <a:latin typeface="Century"/>
                <a:cs typeface="Century"/>
              </a:rPr>
              <a:t>to </a:t>
            </a:r>
            <a:r>
              <a:rPr sz="2250" spc="-130" dirty="0">
                <a:solidFill>
                  <a:srgbClr val="515151"/>
                </a:solidFill>
                <a:latin typeface="Century"/>
                <a:cs typeface="Century"/>
              </a:rPr>
              <a:t>lens, </a:t>
            </a:r>
            <a:r>
              <a:rPr sz="2250" spc="-150" dirty="0">
                <a:solidFill>
                  <a:srgbClr val="515151"/>
                </a:solidFill>
                <a:latin typeface="Century"/>
                <a:cs typeface="Century"/>
              </a:rPr>
              <a:t>it </a:t>
            </a:r>
            <a:r>
              <a:rPr sz="2250" spc="-114" dirty="0">
                <a:solidFill>
                  <a:srgbClr val="515151"/>
                </a:solidFill>
                <a:latin typeface="Century"/>
                <a:cs typeface="Century"/>
              </a:rPr>
              <a:t>will </a:t>
            </a:r>
            <a:r>
              <a:rPr sz="2250" spc="-125" dirty="0">
                <a:solidFill>
                  <a:srgbClr val="515151"/>
                </a:solidFill>
                <a:latin typeface="Century"/>
                <a:cs typeface="Century"/>
              </a:rPr>
              <a:t>also </a:t>
            </a:r>
            <a:r>
              <a:rPr sz="2250" spc="-85" dirty="0">
                <a:solidFill>
                  <a:srgbClr val="515151"/>
                </a:solidFill>
                <a:latin typeface="Century"/>
                <a:cs typeface="Century"/>
              </a:rPr>
              <a:t>be</a:t>
            </a:r>
            <a:r>
              <a:rPr sz="2250" spc="-60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250" spc="-160" dirty="0">
                <a:solidFill>
                  <a:srgbClr val="515151"/>
                </a:solidFill>
                <a:latin typeface="Century"/>
                <a:cs typeface="Century"/>
              </a:rPr>
              <a:t>smaller</a:t>
            </a:r>
            <a:endParaRPr sz="2250" dirty="0">
              <a:latin typeface="Century"/>
              <a:cs typeface="Century"/>
            </a:endParaRPr>
          </a:p>
          <a:p>
            <a:pPr marL="813435" lvl="1" indent="-229235">
              <a:lnSpc>
                <a:spcPct val="100000"/>
              </a:lnSpc>
              <a:spcBef>
                <a:spcPts val="300"/>
              </a:spcBef>
              <a:buSzPct val="82222"/>
              <a:buChar char="•"/>
              <a:tabLst>
                <a:tab pos="814069" algn="l"/>
              </a:tabLst>
            </a:pPr>
            <a:r>
              <a:rPr sz="2250" spc="-95" dirty="0">
                <a:solidFill>
                  <a:srgbClr val="515151"/>
                </a:solidFill>
                <a:latin typeface="Century"/>
                <a:cs typeface="Century"/>
              </a:rPr>
              <a:t>only </a:t>
            </a:r>
            <a:r>
              <a:rPr sz="2250" spc="-145" dirty="0">
                <a:solidFill>
                  <a:srgbClr val="515151"/>
                </a:solidFill>
                <a:latin typeface="Century"/>
                <a:cs typeface="Century"/>
              </a:rPr>
              <a:t>appears </a:t>
            </a:r>
            <a:r>
              <a:rPr sz="2250" spc="-190" dirty="0">
                <a:solidFill>
                  <a:srgbClr val="515151"/>
                </a:solidFill>
                <a:latin typeface="Century"/>
                <a:cs typeface="Century"/>
              </a:rPr>
              <a:t>at </a:t>
            </a:r>
            <a:r>
              <a:rPr sz="2250" spc="-120" dirty="0">
                <a:solidFill>
                  <a:srgbClr val="515151"/>
                </a:solidFill>
                <a:latin typeface="Century"/>
                <a:cs typeface="Century"/>
              </a:rPr>
              <a:t>edges </a:t>
            </a:r>
            <a:r>
              <a:rPr sz="2250" spc="-20" dirty="0">
                <a:solidFill>
                  <a:srgbClr val="515151"/>
                </a:solidFill>
                <a:latin typeface="Century"/>
                <a:cs typeface="Century"/>
              </a:rPr>
              <a:t>of </a:t>
            </a:r>
            <a:r>
              <a:rPr sz="2250" spc="-145" dirty="0">
                <a:solidFill>
                  <a:srgbClr val="515151"/>
                </a:solidFill>
                <a:latin typeface="Century"/>
                <a:cs typeface="Century"/>
              </a:rPr>
              <a:t>images, </a:t>
            </a:r>
            <a:r>
              <a:rPr sz="2250" spc="-110" dirty="0">
                <a:solidFill>
                  <a:srgbClr val="515151"/>
                </a:solidFill>
                <a:latin typeface="Century"/>
                <a:cs typeface="Century"/>
              </a:rPr>
              <a:t>not </a:t>
            </a:r>
            <a:r>
              <a:rPr sz="2250" spc="-145" dirty="0">
                <a:solidFill>
                  <a:srgbClr val="515151"/>
                </a:solidFill>
                <a:latin typeface="Century"/>
                <a:cs typeface="Century"/>
              </a:rPr>
              <a:t>in </a:t>
            </a:r>
            <a:r>
              <a:rPr sz="2250" spc="-155" dirty="0">
                <a:solidFill>
                  <a:srgbClr val="515151"/>
                </a:solidFill>
                <a:latin typeface="Century"/>
                <a:cs typeface="Century"/>
              </a:rPr>
              <a:t>the</a:t>
            </a:r>
            <a:r>
              <a:rPr sz="2250" spc="-90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250" spc="-120" dirty="0">
                <a:solidFill>
                  <a:srgbClr val="515151"/>
                </a:solidFill>
                <a:latin typeface="Century"/>
                <a:cs typeface="Century"/>
              </a:rPr>
              <a:t>center</a:t>
            </a:r>
            <a:endParaRPr sz="2250" dirty="0">
              <a:latin typeface="Century"/>
              <a:cs typeface="Century"/>
            </a:endParaRPr>
          </a:p>
          <a:p>
            <a:pPr marL="393700" indent="-381635">
              <a:lnSpc>
                <a:spcPct val="100000"/>
              </a:lnSpc>
              <a:spcBef>
                <a:spcPts val="1290"/>
              </a:spcBef>
              <a:buSzPct val="64705"/>
              <a:buFont typeface="MS UI Gothic"/>
              <a:buChar char="✦"/>
              <a:tabLst>
                <a:tab pos="393700" algn="l"/>
                <a:tab pos="394335" algn="l"/>
              </a:tabLst>
            </a:pPr>
            <a:r>
              <a:rPr sz="3825" spc="-217" baseline="2178" dirty="0">
                <a:solidFill>
                  <a:srgbClr val="515151"/>
                </a:solidFill>
                <a:latin typeface="Century"/>
                <a:cs typeface="Century"/>
              </a:rPr>
              <a:t>can </a:t>
            </a:r>
            <a:r>
              <a:rPr sz="3825" spc="-179" baseline="2178" dirty="0">
                <a:solidFill>
                  <a:srgbClr val="515151"/>
                </a:solidFill>
                <a:latin typeface="Century"/>
                <a:cs typeface="Century"/>
              </a:rPr>
              <a:t>reduce </a:t>
            </a:r>
            <a:r>
              <a:rPr sz="3825" spc="-217" baseline="2178" dirty="0">
                <a:solidFill>
                  <a:srgbClr val="515151"/>
                </a:solidFill>
                <a:latin typeface="Century"/>
                <a:cs typeface="Century"/>
              </a:rPr>
              <a:t>longitudinal </a:t>
            </a:r>
            <a:r>
              <a:rPr sz="3825" spc="-104" baseline="2178" dirty="0">
                <a:solidFill>
                  <a:srgbClr val="515151"/>
                </a:solidFill>
                <a:latin typeface="Century"/>
                <a:cs typeface="Century"/>
              </a:rPr>
              <a:t>by </a:t>
            </a:r>
            <a:r>
              <a:rPr sz="3825" spc="-165" baseline="2178" dirty="0">
                <a:solidFill>
                  <a:srgbClr val="515151"/>
                </a:solidFill>
                <a:latin typeface="Century"/>
                <a:cs typeface="Century"/>
              </a:rPr>
              <a:t>closing </a:t>
            </a:r>
            <a:r>
              <a:rPr sz="3825" spc="-142" baseline="2178" dirty="0">
                <a:solidFill>
                  <a:srgbClr val="515151"/>
                </a:solidFill>
                <a:latin typeface="Century"/>
                <a:cs typeface="Century"/>
              </a:rPr>
              <a:t>down </a:t>
            </a:r>
            <a:r>
              <a:rPr sz="3825" spc="-262" baseline="2178" dirty="0">
                <a:solidFill>
                  <a:srgbClr val="515151"/>
                </a:solidFill>
                <a:latin typeface="Century"/>
                <a:cs typeface="Century"/>
              </a:rPr>
              <a:t>the</a:t>
            </a:r>
            <a:r>
              <a:rPr sz="3825" spc="232" baseline="2178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3825" spc="-240" baseline="2178" dirty="0">
                <a:solidFill>
                  <a:srgbClr val="515151"/>
                </a:solidFill>
                <a:latin typeface="Century"/>
                <a:cs typeface="Century"/>
              </a:rPr>
              <a:t>aperture</a:t>
            </a:r>
            <a:endParaRPr sz="3825" baseline="2178" dirty="0">
              <a:latin typeface="Century"/>
              <a:cs typeface="Century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135BBAD-74EE-8A48-A590-719B801A8D07}"/>
              </a:ext>
            </a:extLst>
          </p:cNvPr>
          <p:cNvSpPr/>
          <p:nvPr/>
        </p:nvSpPr>
        <p:spPr>
          <a:xfrm>
            <a:off x="1338649" y="5634681"/>
            <a:ext cx="292100" cy="24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8">
            <a:extLst>
              <a:ext uri="{FF2B5EF4-FFF2-40B4-BE49-F238E27FC236}">
                <a16:creationId xmlns:a16="http://schemas.microsoft.com/office/drawing/2014/main" id="{B6C9FAF1-6829-3748-BF0D-B500982FE8FA}"/>
              </a:ext>
            </a:extLst>
          </p:cNvPr>
          <p:cNvGrpSpPr/>
          <p:nvPr/>
        </p:nvGrpSpPr>
        <p:grpSpPr>
          <a:xfrm>
            <a:off x="7200900" y="1465584"/>
            <a:ext cx="4152900" cy="2006600"/>
            <a:chOff x="5168900" y="2019300"/>
            <a:chExt cx="4152900" cy="2006600"/>
          </a:xfrm>
        </p:grpSpPr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ACE239E3-9028-A24B-8BC4-62E093A33193}"/>
                </a:ext>
              </a:extLst>
            </p:cNvPr>
            <p:cNvSpPr/>
            <p:nvPr/>
          </p:nvSpPr>
          <p:spPr>
            <a:xfrm>
              <a:off x="5168900" y="2019300"/>
              <a:ext cx="4152900" cy="2006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2B5A7A0D-DC52-1D40-9994-B25E21370231}"/>
                </a:ext>
              </a:extLst>
            </p:cNvPr>
            <p:cNvSpPr/>
            <p:nvPr/>
          </p:nvSpPr>
          <p:spPr>
            <a:xfrm>
              <a:off x="5225097" y="2076893"/>
              <a:ext cx="3957002" cy="18121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4">
            <a:extLst>
              <a:ext uri="{FF2B5EF4-FFF2-40B4-BE49-F238E27FC236}">
                <a16:creationId xmlns:a16="http://schemas.microsoft.com/office/drawing/2014/main" id="{A165439D-57C6-1A4D-A3CA-AA4AB756372D}"/>
              </a:ext>
            </a:extLst>
          </p:cNvPr>
          <p:cNvSpPr/>
          <p:nvPr/>
        </p:nvSpPr>
        <p:spPr>
          <a:xfrm>
            <a:off x="1338649" y="1122645"/>
            <a:ext cx="3962400" cy="2387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06920EB1-52F9-6C46-8692-563A8E102A64}"/>
              </a:ext>
            </a:extLst>
          </p:cNvPr>
          <p:cNvSpPr/>
          <p:nvPr/>
        </p:nvSpPr>
        <p:spPr>
          <a:xfrm>
            <a:off x="9093200" y="4630416"/>
            <a:ext cx="2260600" cy="1524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9996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59C0-8991-B243-9464-4210754C2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40" dirty="0"/>
              <a:t>Spherical</a:t>
            </a:r>
            <a:r>
              <a:rPr lang="en-US" spc="-195" dirty="0"/>
              <a:t> </a:t>
            </a:r>
            <a:r>
              <a:rPr lang="en-US" spc="-265" dirty="0"/>
              <a:t>aberration</a:t>
            </a:r>
            <a:endParaRPr lang="en-US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263EC8A-2F6F-714F-9BC0-0613FF78304B}"/>
              </a:ext>
            </a:extLst>
          </p:cNvPr>
          <p:cNvSpPr txBox="1"/>
          <p:nvPr/>
        </p:nvSpPr>
        <p:spPr>
          <a:xfrm>
            <a:off x="671016" y="2206528"/>
            <a:ext cx="193040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-335" dirty="0">
                <a:solidFill>
                  <a:srgbClr val="515151"/>
                </a:solidFill>
                <a:latin typeface="MS UI Gothic"/>
                <a:cs typeface="MS UI Gothic"/>
              </a:rPr>
              <a:t>✦</a:t>
            </a:r>
            <a:endParaRPr sz="1650">
              <a:latin typeface="MS UI Gothic"/>
              <a:cs typeface="MS UI Gothic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DB802FA-B3C2-8D48-B597-1291CA1B88E8}"/>
              </a:ext>
            </a:extLst>
          </p:cNvPr>
          <p:cNvSpPr txBox="1"/>
          <p:nvPr/>
        </p:nvSpPr>
        <p:spPr>
          <a:xfrm>
            <a:off x="671016" y="2750160"/>
            <a:ext cx="193040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-335" dirty="0">
                <a:solidFill>
                  <a:srgbClr val="515151"/>
                </a:solidFill>
                <a:latin typeface="MS UI Gothic"/>
                <a:cs typeface="MS UI Gothic"/>
              </a:rPr>
              <a:t>✦</a:t>
            </a:r>
            <a:endParaRPr sz="1650">
              <a:latin typeface="MS UI Gothic"/>
              <a:cs typeface="MS UI Gothic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25A3A940-EB37-BC4C-A691-BB7A24F5BC8D}"/>
              </a:ext>
            </a:extLst>
          </p:cNvPr>
          <p:cNvSpPr txBox="1"/>
          <p:nvPr/>
        </p:nvSpPr>
        <p:spPr>
          <a:xfrm>
            <a:off x="671016" y="3284255"/>
            <a:ext cx="193040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-335" dirty="0">
                <a:solidFill>
                  <a:srgbClr val="515151"/>
                </a:solidFill>
                <a:latin typeface="MS UI Gothic"/>
                <a:cs typeface="MS UI Gothic"/>
              </a:rPr>
              <a:t>✦</a:t>
            </a:r>
            <a:endParaRPr sz="1650">
              <a:latin typeface="MS UI Gothic"/>
              <a:cs typeface="MS UI Gothic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7EFB032-3C3D-2143-A7C8-7119F41045E5}"/>
              </a:ext>
            </a:extLst>
          </p:cNvPr>
          <p:cNvSpPr txBox="1"/>
          <p:nvPr/>
        </p:nvSpPr>
        <p:spPr>
          <a:xfrm>
            <a:off x="1054804" y="2064020"/>
            <a:ext cx="7560945" cy="16572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8265">
              <a:lnSpc>
                <a:spcPct val="139900"/>
              </a:lnSpc>
              <a:spcBef>
                <a:spcPts val="95"/>
              </a:spcBef>
            </a:pPr>
            <a:r>
              <a:rPr sz="2550" spc="-85" dirty="0">
                <a:solidFill>
                  <a:srgbClr val="515151"/>
                </a:solidFill>
                <a:latin typeface="Century"/>
                <a:cs typeface="Century"/>
              </a:rPr>
              <a:t>focus </a:t>
            </a:r>
            <a:r>
              <a:rPr sz="2550" spc="-160" dirty="0">
                <a:solidFill>
                  <a:srgbClr val="515151"/>
                </a:solidFill>
                <a:latin typeface="Century"/>
                <a:cs typeface="Century"/>
              </a:rPr>
              <a:t>varies </a:t>
            </a:r>
            <a:r>
              <a:rPr sz="2550" spc="-155" dirty="0">
                <a:solidFill>
                  <a:srgbClr val="515151"/>
                </a:solidFill>
                <a:latin typeface="Century"/>
                <a:cs typeface="Century"/>
              </a:rPr>
              <a:t>with </a:t>
            </a:r>
            <a:r>
              <a:rPr sz="2550" spc="-160" dirty="0">
                <a:solidFill>
                  <a:srgbClr val="515151"/>
                </a:solidFill>
                <a:latin typeface="Century"/>
                <a:cs typeface="Century"/>
              </a:rPr>
              <a:t>ray height </a:t>
            </a:r>
            <a:r>
              <a:rPr sz="2550" spc="-114" dirty="0">
                <a:solidFill>
                  <a:srgbClr val="515151"/>
                </a:solidFill>
                <a:latin typeface="Century"/>
                <a:cs typeface="Century"/>
              </a:rPr>
              <a:t>(distance </a:t>
            </a:r>
            <a:r>
              <a:rPr sz="2550" spc="-120" dirty="0">
                <a:solidFill>
                  <a:srgbClr val="515151"/>
                </a:solidFill>
                <a:latin typeface="Century"/>
                <a:cs typeface="Century"/>
              </a:rPr>
              <a:t>from </a:t>
            </a:r>
            <a:r>
              <a:rPr sz="2550" spc="-114" dirty="0">
                <a:solidFill>
                  <a:srgbClr val="515151"/>
                </a:solidFill>
                <a:latin typeface="Century"/>
                <a:cs typeface="Century"/>
              </a:rPr>
              <a:t>optical </a:t>
            </a:r>
            <a:r>
              <a:rPr sz="2550" spc="-95" dirty="0">
                <a:solidFill>
                  <a:srgbClr val="515151"/>
                </a:solidFill>
                <a:latin typeface="Century"/>
                <a:cs typeface="Century"/>
              </a:rPr>
              <a:t>axis)  </a:t>
            </a:r>
            <a:r>
              <a:rPr sz="2550" spc="-145" dirty="0">
                <a:solidFill>
                  <a:srgbClr val="515151"/>
                </a:solidFill>
                <a:latin typeface="Century"/>
                <a:cs typeface="Century"/>
              </a:rPr>
              <a:t>can </a:t>
            </a:r>
            <a:r>
              <a:rPr sz="2550" spc="-120" dirty="0">
                <a:solidFill>
                  <a:srgbClr val="515151"/>
                </a:solidFill>
                <a:latin typeface="Century"/>
                <a:cs typeface="Century"/>
              </a:rPr>
              <a:t>reduce </a:t>
            </a:r>
            <a:r>
              <a:rPr sz="2550" spc="-70" dirty="0">
                <a:solidFill>
                  <a:srgbClr val="515151"/>
                </a:solidFill>
                <a:latin typeface="Century"/>
                <a:cs typeface="Century"/>
              </a:rPr>
              <a:t>by </a:t>
            </a:r>
            <a:r>
              <a:rPr sz="2550" spc="-125" dirty="0">
                <a:solidFill>
                  <a:srgbClr val="515151"/>
                </a:solidFill>
                <a:latin typeface="Century"/>
                <a:cs typeface="Century"/>
              </a:rPr>
              <a:t>stopping </a:t>
            </a:r>
            <a:r>
              <a:rPr sz="2550" spc="-95" dirty="0">
                <a:solidFill>
                  <a:srgbClr val="515151"/>
                </a:solidFill>
                <a:latin typeface="Century"/>
                <a:cs typeface="Century"/>
              </a:rPr>
              <a:t>down </a:t>
            </a:r>
            <a:r>
              <a:rPr sz="2550" spc="-175" dirty="0">
                <a:solidFill>
                  <a:srgbClr val="515151"/>
                </a:solidFill>
                <a:latin typeface="Century"/>
                <a:cs typeface="Century"/>
              </a:rPr>
              <a:t>the</a:t>
            </a:r>
            <a:r>
              <a:rPr sz="2550" spc="100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550" spc="-160" dirty="0">
                <a:solidFill>
                  <a:srgbClr val="515151"/>
                </a:solidFill>
                <a:latin typeface="Century"/>
                <a:cs typeface="Century"/>
              </a:rPr>
              <a:t>aperture</a:t>
            </a:r>
            <a:endParaRPr sz="2550" dirty="0">
              <a:latin typeface="Century"/>
              <a:cs typeface="Century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550" spc="-145" dirty="0">
                <a:solidFill>
                  <a:srgbClr val="515151"/>
                </a:solidFill>
                <a:latin typeface="Century"/>
                <a:cs typeface="Century"/>
              </a:rPr>
              <a:t>can </a:t>
            </a:r>
            <a:r>
              <a:rPr sz="2550" spc="-90" dirty="0">
                <a:solidFill>
                  <a:srgbClr val="515151"/>
                </a:solidFill>
                <a:latin typeface="Century"/>
                <a:cs typeface="Century"/>
              </a:rPr>
              <a:t>correct </a:t>
            </a:r>
            <a:r>
              <a:rPr sz="2550" spc="-160" dirty="0">
                <a:solidFill>
                  <a:srgbClr val="515151"/>
                </a:solidFill>
                <a:latin typeface="Century"/>
                <a:cs typeface="Century"/>
              </a:rPr>
              <a:t>using </a:t>
            </a:r>
            <a:r>
              <a:rPr sz="2550" spc="-215" dirty="0">
                <a:solidFill>
                  <a:srgbClr val="515151"/>
                </a:solidFill>
                <a:latin typeface="Century"/>
                <a:cs typeface="Century"/>
              </a:rPr>
              <a:t>an </a:t>
            </a:r>
            <a:r>
              <a:rPr sz="2550" spc="-150" dirty="0">
                <a:solidFill>
                  <a:srgbClr val="515151"/>
                </a:solidFill>
                <a:latin typeface="Century"/>
                <a:cs typeface="Century"/>
              </a:rPr>
              <a:t>aspherical</a:t>
            </a:r>
            <a:r>
              <a:rPr sz="2550" spc="225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550" spc="-165" dirty="0">
                <a:solidFill>
                  <a:srgbClr val="515151"/>
                </a:solidFill>
                <a:latin typeface="Century"/>
                <a:cs typeface="Century"/>
              </a:rPr>
              <a:t>lens</a:t>
            </a:r>
            <a:endParaRPr sz="2550" dirty="0">
              <a:latin typeface="Century"/>
              <a:cs typeface="Century"/>
            </a:endParaRPr>
          </a:p>
        </p:txBody>
      </p:sp>
      <p:grpSp>
        <p:nvGrpSpPr>
          <p:cNvPr id="14" name="object 12">
            <a:extLst>
              <a:ext uri="{FF2B5EF4-FFF2-40B4-BE49-F238E27FC236}">
                <a16:creationId xmlns:a16="http://schemas.microsoft.com/office/drawing/2014/main" id="{88F3F119-3CD5-3C4A-9924-7980C76C8077}"/>
              </a:ext>
            </a:extLst>
          </p:cNvPr>
          <p:cNvGrpSpPr/>
          <p:nvPr/>
        </p:nvGrpSpPr>
        <p:grpSpPr>
          <a:xfrm>
            <a:off x="8804205" y="1558299"/>
            <a:ext cx="3175000" cy="3213100"/>
            <a:chOff x="3708400" y="1765300"/>
            <a:chExt cx="3175000" cy="3213100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6D4692E9-BAC1-7745-AA10-910D8D24E4BB}"/>
                </a:ext>
              </a:extLst>
            </p:cNvPr>
            <p:cNvSpPr/>
            <p:nvPr/>
          </p:nvSpPr>
          <p:spPr>
            <a:xfrm>
              <a:off x="3708400" y="1765300"/>
              <a:ext cx="3175000" cy="3213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A3B72674-515E-4840-B08C-84F4748B09AD}"/>
                </a:ext>
              </a:extLst>
            </p:cNvPr>
            <p:cNvSpPr/>
            <p:nvPr/>
          </p:nvSpPr>
          <p:spPr>
            <a:xfrm>
              <a:off x="3771900" y="1828800"/>
              <a:ext cx="2971800" cy="3009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6">
            <a:extLst>
              <a:ext uri="{FF2B5EF4-FFF2-40B4-BE49-F238E27FC236}">
                <a16:creationId xmlns:a16="http://schemas.microsoft.com/office/drawing/2014/main" id="{C6FC0706-74A7-F84A-A5D3-7A25B042B94A}"/>
              </a:ext>
            </a:extLst>
          </p:cNvPr>
          <p:cNvSpPr txBox="1"/>
          <p:nvPr/>
        </p:nvSpPr>
        <p:spPr>
          <a:xfrm>
            <a:off x="8804205" y="1257944"/>
            <a:ext cx="17653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3D3E3F"/>
                </a:solidFill>
                <a:latin typeface="Century"/>
                <a:cs typeface="Century"/>
              </a:rPr>
              <a:t>hyperboloidal</a:t>
            </a:r>
            <a:r>
              <a:rPr sz="1800" spc="-110" dirty="0">
                <a:solidFill>
                  <a:srgbClr val="3D3E3F"/>
                </a:solidFill>
                <a:latin typeface="Century"/>
                <a:cs typeface="Century"/>
              </a:rPr>
              <a:t> </a:t>
            </a:r>
            <a:r>
              <a:rPr sz="1800" spc="-120" dirty="0">
                <a:solidFill>
                  <a:srgbClr val="3D3E3F"/>
                </a:solidFill>
                <a:latin typeface="Century"/>
                <a:cs typeface="Century"/>
              </a:rPr>
              <a:t>lens</a:t>
            </a:r>
            <a:endParaRPr sz="1800" dirty="0">
              <a:latin typeface="Century"/>
              <a:cs typeface="Century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8B591D5C-9217-E641-89D8-F2CA412369ED}"/>
              </a:ext>
            </a:extLst>
          </p:cNvPr>
          <p:cNvSpPr txBox="1"/>
          <p:nvPr/>
        </p:nvSpPr>
        <p:spPr>
          <a:xfrm>
            <a:off x="8626970" y="4613501"/>
            <a:ext cx="1307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3D3E3F"/>
                </a:solidFill>
                <a:latin typeface="Century"/>
                <a:cs typeface="Century"/>
              </a:rPr>
              <a:t>spherical</a:t>
            </a:r>
            <a:r>
              <a:rPr sz="1800" spc="-114" dirty="0">
                <a:solidFill>
                  <a:srgbClr val="3D3E3F"/>
                </a:solidFill>
                <a:latin typeface="Century"/>
                <a:cs typeface="Century"/>
              </a:rPr>
              <a:t> </a:t>
            </a:r>
            <a:r>
              <a:rPr sz="1800" spc="-120" dirty="0">
                <a:solidFill>
                  <a:srgbClr val="3D3E3F"/>
                </a:solidFill>
                <a:latin typeface="Century"/>
                <a:cs typeface="Century"/>
              </a:rPr>
              <a:t>lens</a:t>
            </a:r>
            <a:endParaRPr sz="1800">
              <a:latin typeface="Century"/>
              <a:cs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2148355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7CFD-DF60-1243-BA14-1F693D39E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Coma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41C231F-450D-D646-8E25-3A165FC4DC2B}"/>
              </a:ext>
            </a:extLst>
          </p:cNvPr>
          <p:cNvSpPr txBox="1"/>
          <p:nvPr/>
        </p:nvSpPr>
        <p:spPr>
          <a:xfrm>
            <a:off x="838200" y="5829233"/>
            <a:ext cx="897001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700" algn="l"/>
              </a:tabLst>
            </a:pPr>
            <a:r>
              <a:rPr sz="1650" spc="-335" dirty="0">
                <a:solidFill>
                  <a:srgbClr val="515151"/>
                </a:solidFill>
                <a:latin typeface="MS UI Gothic"/>
                <a:cs typeface="MS UI Gothic"/>
              </a:rPr>
              <a:t>✦	</a:t>
            </a:r>
            <a:r>
              <a:rPr sz="3825" spc="-225" baseline="2178" dirty="0">
                <a:solidFill>
                  <a:srgbClr val="515151"/>
                </a:solidFill>
                <a:latin typeface="Century"/>
                <a:cs typeface="Century"/>
              </a:rPr>
              <a:t>magnification </a:t>
            </a:r>
            <a:r>
              <a:rPr sz="3825" spc="-240" baseline="2178" dirty="0">
                <a:solidFill>
                  <a:srgbClr val="515151"/>
                </a:solidFill>
                <a:latin typeface="Century"/>
                <a:cs typeface="Century"/>
              </a:rPr>
              <a:t>varies </a:t>
            </a:r>
            <a:r>
              <a:rPr sz="3825" spc="-232" baseline="2178" dirty="0">
                <a:solidFill>
                  <a:srgbClr val="515151"/>
                </a:solidFill>
                <a:latin typeface="Century"/>
                <a:cs typeface="Century"/>
              </a:rPr>
              <a:t>with </a:t>
            </a:r>
            <a:r>
              <a:rPr sz="3825" spc="-240" baseline="2178" dirty="0">
                <a:solidFill>
                  <a:srgbClr val="515151"/>
                </a:solidFill>
                <a:latin typeface="Century"/>
                <a:cs typeface="Century"/>
              </a:rPr>
              <a:t>ray height </a:t>
            </a:r>
            <a:r>
              <a:rPr sz="3825" spc="-172" baseline="2178" dirty="0">
                <a:solidFill>
                  <a:srgbClr val="515151"/>
                </a:solidFill>
                <a:latin typeface="Century"/>
                <a:cs typeface="Century"/>
              </a:rPr>
              <a:t>(distance </a:t>
            </a:r>
            <a:r>
              <a:rPr sz="3825" spc="-179" baseline="2178" dirty="0">
                <a:solidFill>
                  <a:srgbClr val="515151"/>
                </a:solidFill>
                <a:latin typeface="Century"/>
                <a:cs typeface="Century"/>
              </a:rPr>
              <a:t>from </a:t>
            </a:r>
            <a:r>
              <a:rPr sz="3825" spc="-172" baseline="2178" dirty="0">
                <a:solidFill>
                  <a:srgbClr val="515151"/>
                </a:solidFill>
                <a:latin typeface="Century"/>
                <a:cs typeface="Century"/>
              </a:rPr>
              <a:t>optical</a:t>
            </a:r>
            <a:r>
              <a:rPr sz="3825" spc="690" baseline="2178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3825" spc="-142" baseline="2178" dirty="0">
                <a:solidFill>
                  <a:srgbClr val="515151"/>
                </a:solidFill>
                <a:latin typeface="Century"/>
                <a:cs typeface="Century"/>
              </a:rPr>
              <a:t>axis)</a:t>
            </a:r>
            <a:endParaRPr sz="3825" baseline="2178" dirty="0">
              <a:latin typeface="Century"/>
              <a:cs typeface="Century"/>
            </a:endParaRPr>
          </a:p>
        </p:txBody>
      </p:sp>
      <p:grpSp>
        <p:nvGrpSpPr>
          <p:cNvPr id="6" name="object 8">
            <a:extLst>
              <a:ext uri="{FF2B5EF4-FFF2-40B4-BE49-F238E27FC236}">
                <a16:creationId xmlns:a16="http://schemas.microsoft.com/office/drawing/2014/main" id="{E4023CC1-1F88-C645-BF17-50624EE8BE70}"/>
              </a:ext>
            </a:extLst>
          </p:cNvPr>
          <p:cNvGrpSpPr/>
          <p:nvPr/>
        </p:nvGrpSpPr>
        <p:grpSpPr>
          <a:xfrm>
            <a:off x="6945183" y="365125"/>
            <a:ext cx="4876800" cy="4902200"/>
            <a:chOff x="1397000" y="1701800"/>
            <a:chExt cx="4876800" cy="4902200"/>
          </a:xfrm>
        </p:grpSpPr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D1EC5DD6-7BA1-D547-BCD4-222110D55D63}"/>
                </a:ext>
              </a:extLst>
            </p:cNvPr>
            <p:cNvSpPr/>
            <p:nvPr/>
          </p:nvSpPr>
          <p:spPr>
            <a:xfrm>
              <a:off x="1397000" y="1701800"/>
              <a:ext cx="4876800" cy="4902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E931A2C9-5C8B-CF44-B0EA-0DD9751EDF2C}"/>
                </a:ext>
              </a:extLst>
            </p:cNvPr>
            <p:cNvSpPr/>
            <p:nvPr/>
          </p:nvSpPr>
          <p:spPr>
            <a:xfrm>
              <a:off x="1460500" y="1752600"/>
              <a:ext cx="4686300" cy="4711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26696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design a camera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5105400"/>
            <a:ext cx="7772400" cy="1295400"/>
          </a:xfrm>
        </p:spPr>
        <p:txBody>
          <a:bodyPr/>
          <a:lstStyle/>
          <a:p>
            <a:r>
              <a:rPr lang="en-US"/>
              <a:t>Idea 1:  put a piece of film in front of an object</a:t>
            </a:r>
          </a:p>
          <a:p>
            <a:r>
              <a:rPr lang="en-US"/>
              <a:t>Do we get a reasonable image?</a:t>
            </a:r>
          </a:p>
        </p:txBody>
      </p:sp>
      <p:pic>
        <p:nvPicPr>
          <p:cNvPr id="13316" name="Picture 4" descr="image-noth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1" y="1447800"/>
            <a:ext cx="5484813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962400" y="1981200"/>
            <a:ext cx="4724400" cy="1524000"/>
            <a:chOff x="1536" y="1248"/>
            <a:chExt cx="2976" cy="960"/>
          </a:xfrm>
        </p:grpSpPr>
        <p:sp>
          <p:nvSpPr>
            <p:cNvPr id="13328" name="Line 6"/>
            <p:cNvSpPr>
              <a:spLocks noChangeShapeType="1"/>
            </p:cNvSpPr>
            <p:nvPr/>
          </p:nvSpPr>
          <p:spPr bwMode="auto">
            <a:xfrm>
              <a:off x="1536" y="1248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9" name="Line 7"/>
            <p:cNvSpPr>
              <a:spLocks noChangeShapeType="1"/>
            </p:cNvSpPr>
            <p:nvPr/>
          </p:nvSpPr>
          <p:spPr bwMode="auto">
            <a:xfrm>
              <a:off x="1536" y="1248"/>
              <a:ext cx="2976" cy="6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0" name="Line 8"/>
            <p:cNvSpPr>
              <a:spLocks noChangeShapeType="1"/>
            </p:cNvSpPr>
            <p:nvPr/>
          </p:nvSpPr>
          <p:spPr bwMode="auto">
            <a:xfrm>
              <a:off x="1536" y="1248"/>
              <a:ext cx="2976" cy="38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13" name="Line 9"/>
          <p:cNvSpPr>
            <a:spLocks noChangeShapeType="1"/>
          </p:cNvSpPr>
          <p:nvPr/>
        </p:nvSpPr>
        <p:spPr bwMode="auto">
          <a:xfrm>
            <a:off x="3962400" y="1981200"/>
            <a:ext cx="47244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267200" y="2209800"/>
            <a:ext cx="4419600" cy="1295400"/>
            <a:chOff x="1728" y="1392"/>
            <a:chExt cx="2784" cy="816"/>
          </a:xfrm>
        </p:grpSpPr>
        <p:grpSp>
          <p:nvGrpSpPr>
            <p:cNvPr id="13323" name="Group 11"/>
            <p:cNvGrpSpPr>
              <a:grpSpLocks/>
            </p:cNvGrpSpPr>
            <p:nvPr/>
          </p:nvGrpSpPr>
          <p:grpSpPr bwMode="auto">
            <a:xfrm>
              <a:off x="1728" y="1392"/>
              <a:ext cx="2784" cy="528"/>
              <a:chOff x="1728" y="1392"/>
              <a:chExt cx="2784" cy="528"/>
            </a:xfrm>
          </p:grpSpPr>
          <p:sp>
            <p:nvSpPr>
              <p:cNvPr id="13325" name="Line 12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2784" cy="24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6" name="Line 13"/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2784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7" name="Line 14"/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2784" cy="288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324" name="Line 15"/>
            <p:cNvSpPr>
              <a:spLocks noChangeShapeType="1"/>
            </p:cNvSpPr>
            <p:nvPr/>
          </p:nvSpPr>
          <p:spPr bwMode="auto">
            <a:xfrm>
              <a:off x="1728" y="1632"/>
              <a:ext cx="2784" cy="57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20" name="Oval 16"/>
          <p:cNvSpPr>
            <a:spLocks noChangeArrowheads="1"/>
          </p:cNvSpPr>
          <p:nvPr/>
        </p:nvSpPr>
        <p:spPr bwMode="auto">
          <a:xfrm>
            <a:off x="3917950" y="19494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Oval 17"/>
          <p:cNvSpPr>
            <a:spLocks noChangeArrowheads="1"/>
          </p:cNvSpPr>
          <p:nvPr/>
        </p:nvSpPr>
        <p:spPr bwMode="auto">
          <a:xfrm>
            <a:off x="4235450" y="25574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2" name="Text Box 18"/>
          <p:cNvSpPr txBox="1">
            <a:spLocks noChangeArrowheads="1"/>
          </p:cNvSpPr>
          <p:nvPr/>
        </p:nvSpPr>
        <p:spPr bwMode="auto">
          <a:xfrm>
            <a:off x="9067800" y="6583364"/>
            <a:ext cx="13726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6338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BEC4-70E6-9445-8B0D-8CB3930B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30" dirty="0"/>
              <a:t>Astigmatism</a:t>
            </a:r>
            <a:endParaRPr lang="en-US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B4D84B6-5367-B64A-ADBF-67FEA2F567C6}"/>
              </a:ext>
            </a:extLst>
          </p:cNvPr>
          <p:cNvSpPr txBox="1"/>
          <p:nvPr/>
        </p:nvSpPr>
        <p:spPr>
          <a:xfrm>
            <a:off x="1631862" y="4508272"/>
            <a:ext cx="8209280" cy="600164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260"/>
              </a:spcBef>
              <a:buSzPct val="64912"/>
              <a:buFont typeface="MS UI Gothic"/>
              <a:buChar char="✦"/>
              <a:tabLst>
                <a:tab pos="393700" algn="l"/>
                <a:tab pos="394335" algn="l"/>
              </a:tabLst>
            </a:pPr>
            <a:r>
              <a:rPr sz="2850" spc="-185" dirty="0">
                <a:solidFill>
                  <a:srgbClr val="515151"/>
                </a:solidFill>
                <a:latin typeface="Century"/>
                <a:cs typeface="Century"/>
              </a:rPr>
              <a:t>transverse </a:t>
            </a:r>
            <a:r>
              <a:rPr sz="2850" spc="-195" dirty="0">
                <a:solidFill>
                  <a:srgbClr val="515151"/>
                </a:solidFill>
                <a:latin typeface="Century"/>
                <a:cs typeface="Century"/>
              </a:rPr>
              <a:t>and </a:t>
            </a:r>
            <a:r>
              <a:rPr sz="2850" spc="-200" dirty="0">
                <a:solidFill>
                  <a:srgbClr val="515151"/>
                </a:solidFill>
                <a:latin typeface="Century"/>
                <a:cs typeface="Century"/>
              </a:rPr>
              <a:t>sagittal </a:t>
            </a:r>
            <a:r>
              <a:rPr sz="2850" spc="-185" dirty="0">
                <a:solidFill>
                  <a:srgbClr val="515151"/>
                </a:solidFill>
                <a:latin typeface="Century"/>
                <a:cs typeface="Century"/>
              </a:rPr>
              <a:t>rays </a:t>
            </a:r>
            <a:r>
              <a:rPr sz="2850" spc="-95" dirty="0">
                <a:solidFill>
                  <a:srgbClr val="515151"/>
                </a:solidFill>
                <a:latin typeface="Century"/>
                <a:cs typeface="Century"/>
              </a:rPr>
              <a:t>focus </a:t>
            </a:r>
            <a:r>
              <a:rPr sz="2850" spc="-240" dirty="0">
                <a:solidFill>
                  <a:srgbClr val="515151"/>
                </a:solidFill>
                <a:latin typeface="Century"/>
                <a:cs typeface="Century"/>
              </a:rPr>
              <a:t>at </a:t>
            </a:r>
            <a:r>
              <a:rPr sz="2850" spc="-140" dirty="0">
                <a:solidFill>
                  <a:srgbClr val="515151"/>
                </a:solidFill>
                <a:latin typeface="Century"/>
                <a:cs typeface="Century"/>
              </a:rPr>
              <a:t>different</a:t>
            </a:r>
            <a:r>
              <a:rPr sz="2850" spc="-105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850" spc="-170" dirty="0">
                <a:solidFill>
                  <a:srgbClr val="515151"/>
                </a:solidFill>
                <a:latin typeface="Century"/>
                <a:cs typeface="Century"/>
              </a:rPr>
              <a:t>depths</a:t>
            </a:r>
            <a:endParaRPr sz="2850" dirty="0">
              <a:latin typeface="Century"/>
              <a:cs typeface="Century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062297BF-F895-2D49-8BCB-F5AC2DCAFAB0}"/>
              </a:ext>
            </a:extLst>
          </p:cNvPr>
          <p:cNvSpPr/>
          <p:nvPr/>
        </p:nvSpPr>
        <p:spPr>
          <a:xfrm>
            <a:off x="4011140" y="365125"/>
            <a:ext cx="3771900" cy="368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6D9BB4D-57DF-FC48-AE21-146D96BBC5A1}"/>
              </a:ext>
            </a:extLst>
          </p:cNvPr>
          <p:cNvSpPr/>
          <p:nvPr/>
        </p:nvSpPr>
        <p:spPr>
          <a:xfrm>
            <a:off x="6703540" y="1660525"/>
            <a:ext cx="1447800" cy="20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7C219406-D11F-1842-B901-D59A042A06F3}"/>
              </a:ext>
            </a:extLst>
          </p:cNvPr>
          <p:cNvSpPr/>
          <p:nvPr/>
        </p:nvSpPr>
        <p:spPr>
          <a:xfrm>
            <a:off x="6806858" y="1735526"/>
            <a:ext cx="1254760" cy="0"/>
          </a:xfrm>
          <a:custGeom>
            <a:avLst/>
            <a:gdLst/>
            <a:ahLst/>
            <a:cxnLst/>
            <a:rect l="l" t="t" r="r" b="b"/>
            <a:pathLst>
              <a:path w="1254760">
                <a:moveTo>
                  <a:pt x="0" y="0"/>
                </a:moveTo>
                <a:lnTo>
                  <a:pt x="14306" y="0"/>
                </a:lnTo>
                <a:lnTo>
                  <a:pt x="1254407" y="0"/>
                </a:lnTo>
              </a:path>
            </a:pathLst>
          </a:custGeom>
          <a:ln w="28612">
            <a:solidFill>
              <a:srgbClr val="9311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A92A1F35-9488-B64A-A4F6-DE98CAA7A065}"/>
              </a:ext>
            </a:extLst>
          </p:cNvPr>
          <p:cNvSpPr/>
          <p:nvPr/>
        </p:nvSpPr>
        <p:spPr>
          <a:xfrm>
            <a:off x="6726744" y="1672579"/>
            <a:ext cx="126364" cy="126364"/>
          </a:xfrm>
          <a:custGeom>
            <a:avLst/>
            <a:gdLst/>
            <a:ahLst/>
            <a:cxnLst/>
            <a:rect l="l" t="t" r="r" b="b"/>
            <a:pathLst>
              <a:path w="126364" h="126364">
                <a:moveTo>
                  <a:pt x="125893" y="0"/>
                </a:moveTo>
                <a:lnTo>
                  <a:pt x="0" y="62946"/>
                </a:lnTo>
                <a:lnTo>
                  <a:pt x="125893" y="125892"/>
                </a:lnTo>
                <a:lnTo>
                  <a:pt x="94420" y="62946"/>
                </a:lnTo>
                <a:lnTo>
                  <a:pt x="125893" y="0"/>
                </a:lnTo>
                <a:close/>
              </a:path>
            </a:pathLst>
          </a:custGeom>
          <a:solidFill>
            <a:srgbClr val="931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2D85ACAD-50B2-E949-A43B-16AC735CC724}"/>
              </a:ext>
            </a:extLst>
          </p:cNvPr>
          <p:cNvSpPr txBox="1"/>
          <p:nvPr/>
        </p:nvSpPr>
        <p:spPr>
          <a:xfrm>
            <a:off x="8174141" y="867062"/>
            <a:ext cx="3559175" cy="1075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43230">
              <a:lnSpc>
                <a:spcPct val="120800"/>
              </a:lnSpc>
              <a:spcBef>
                <a:spcPts val="95"/>
              </a:spcBef>
            </a:pPr>
            <a:r>
              <a:rPr sz="2850" spc="-95" dirty="0">
                <a:solidFill>
                  <a:srgbClr val="3D3E3F"/>
                </a:solidFill>
                <a:latin typeface="Century"/>
                <a:cs typeface="Century"/>
              </a:rPr>
              <a:t>focus </a:t>
            </a:r>
            <a:r>
              <a:rPr sz="2850" spc="-25" dirty="0">
                <a:solidFill>
                  <a:srgbClr val="3D3E3F"/>
                </a:solidFill>
                <a:latin typeface="Century"/>
                <a:cs typeface="Century"/>
              </a:rPr>
              <a:t>of </a:t>
            </a:r>
            <a:r>
              <a:rPr sz="2850" spc="-200" dirty="0">
                <a:solidFill>
                  <a:srgbClr val="3D3E3F"/>
                </a:solidFill>
                <a:latin typeface="Century"/>
                <a:cs typeface="Century"/>
              </a:rPr>
              <a:t>sagittal </a:t>
            </a:r>
            <a:r>
              <a:rPr sz="2850" spc="-185" dirty="0">
                <a:solidFill>
                  <a:srgbClr val="3D3E3F"/>
                </a:solidFill>
                <a:latin typeface="Century"/>
                <a:cs typeface="Century"/>
              </a:rPr>
              <a:t>rays  </a:t>
            </a:r>
            <a:r>
              <a:rPr sz="2850" spc="-95" dirty="0">
                <a:solidFill>
                  <a:srgbClr val="3D3E3F"/>
                </a:solidFill>
                <a:latin typeface="Century"/>
                <a:cs typeface="Century"/>
              </a:rPr>
              <a:t>focus </a:t>
            </a:r>
            <a:r>
              <a:rPr sz="2850" spc="-25" dirty="0">
                <a:solidFill>
                  <a:srgbClr val="3D3E3F"/>
                </a:solidFill>
                <a:latin typeface="Century"/>
                <a:cs typeface="Century"/>
              </a:rPr>
              <a:t>of </a:t>
            </a:r>
            <a:r>
              <a:rPr sz="2850" spc="-185" dirty="0">
                <a:solidFill>
                  <a:srgbClr val="3D3E3F"/>
                </a:solidFill>
                <a:latin typeface="Century"/>
                <a:cs typeface="Century"/>
              </a:rPr>
              <a:t>transverse</a:t>
            </a:r>
            <a:r>
              <a:rPr sz="2850" spc="-180" dirty="0">
                <a:solidFill>
                  <a:srgbClr val="3D3E3F"/>
                </a:solidFill>
                <a:latin typeface="Century"/>
                <a:cs typeface="Century"/>
              </a:rPr>
              <a:t> </a:t>
            </a:r>
            <a:r>
              <a:rPr sz="2850" spc="-185" dirty="0">
                <a:solidFill>
                  <a:srgbClr val="3D3E3F"/>
                </a:solidFill>
                <a:latin typeface="Century"/>
                <a:cs typeface="Century"/>
              </a:rPr>
              <a:t>rays</a:t>
            </a:r>
            <a:endParaRPr sz="2850">
              <a:latin typeface="Century"/>
              <a:cs typeface="Century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E6F45845-710C-FF40-8E0A-BEBC77F871CB}"/>
              </a:ext>
            </a:extLst>
          </p:cNvPr>
          <p:cNvSpPr/>
          <p:nvPr/>
        </p:nvSpPr>
        <p:spPr>
          <a:xfrm>
            <a:off x="7109940" y="1139825"/>
            <a:ext cx="1447800" cy="20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E60929A1-3A7D-D54A-A2F2-0C2DFE442F30}"/>
              </a:ext>
            </a:extLst>
          </p:cNvPr>
          <p:cNvSpPr/>
          <p:nvPr/>
        </p:nvSpPr>
        <p:spPr>
          <a:xfrm>
            <a:off x="7213634" y="1217386"/>
            <a:ext cx="1254760" cy="0"/>
          </a:xfrm>
          <a:custGeom>
            <a:avLst/>
            <a:gdLst/>
            <a:ahLst/>
            <a:cxnLst/>
            <a:rect l="l" t="t" r="r" b="b"/>
            <a:pathLst>
              <a:path w="1254760">
                <a:moveTo>
                  <a:pt x="0" y="0"/>
                </a:moveTo>
                <a:lnTo>
                  <a:pt x="14306" y="0"/>
                </a:lnTo>
                <a:lnTo>
                  <a:pt x="1254406" y="0"/>
                </a:lnTo>
              </a:path>
            </a:pathLst>
          </a:custGeom>
          <a:ln w="28612">
            <a:solidFill>
              <a:srgbClr val="9311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CBA9A12F-1308-D64A-8868-43742B305652}"/>
              </a:ext>
            </a:extLst>
          </p:cNvPr>
          <p:cNvSpPr/>
          <p:nvPr/>
        </p:nvSpPr>
        <p:spPr>
          <a:xfrm>
            <a:off x="7133520" y="1154438"/>
            <a:ext cx="126364" cy="126364"/>
          </a:xfrm>
          <a:custGeom>
            <a:avLst/>
            <a:gdLst/>
            <a:ahLst/>
            <a:cxnLst/>
            <a:rect l="l" t="t" r="r" b="b"/>
            <a:pathLst>
              <a:path w="126364" h="126364">
                <a:moveTo>
                  <a:pt x="125893" y="0"/>
                </a:moveTo>
                <a:lnTo>
                  <a:pt x="0" y="62947"/>
                </a:lnTo>
                <a:lnTo>
                  <a:pt x="125893" y="125893"/>
                </a:lnTo>
                <a:lnTo>
                  <a:pt x="94420" y="62947"/>
                </a:lnTo>
                <a:lnTo>
                  <a:pt x="125893" y="0"/>
                </a:lnTo>
                <a:close/>
              </a:path>
            </a:pathLst>
          </a:custGeom>
          <a:solidFill>
            <a:srgbClr val="931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26B48DB3-7CDB-4648-BF38-28DD8FD94E10}"/>
              </a:ext>
            </a:extLst>
          </p:cNvPr>
          <p:cNvSpPr txBox="1"/>
          <p:nvPr/>
        </p:nvSpPr>
        <p:spPr>
          <a:xfrm>
            <a:off x="7879070" y="3827471"/>
            <a:ext cx="53784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45" dirty="0">
                <a:solidFill>
                  <a:srgbClr val="3D3E3F"/>
                </a:solidFill>
                <a:latin typeface="Century"/>
                <a:cs typeface="Century"/>
              </a:rPr>
              <a:t>(Pluta)</a:t>
            </a:r>
            <a:endParaRPr sz="1350">
              <a:latin typeface="Century"/>
              <a:cs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3622749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D0167-EAAC-BA4B-A122-58972925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lnSpc>
                <a:spcPts val="4225"/>
              </a:lnSpc>
              <a:spcBef>
                <a:spcPts val="105"/>
              </a:spcBef>
            </a:pPr>
            <a:r>
              <a:rPr lang="en-US" spc="-155" dirty="0"/>
              <a:t>Algebraic </a:t>
            </a:r>
            <a:r>
              <a:rPr lang="en-US" spc="-200" dirty="0"/>
              <a:t>formulation</a:t>
            </a:r>
            <a:r>
              <a:rPr lang="en-US" spc="-50" dirty="0"/>
              <a:t> </a:t>
            </a:r>
            <a:r>
              <a:rPr lang="en-US" spc="-35" dirty="0"/>
              <a:t>of</a:t>
            </a:r>
            <a:br>
              <a:rPr lang="en-US" dirty="0"/>
            </a:br>
            <a:r>
              <a:rPr lang="en-US" spc="-180" dirty="0">
                <a:uFill>
                  <a:solidFill>
                    <a:srgbClr val="737577"/>
                  </a:solidFill>
                </a:uFill>
              </a:rPr>
              <a:t>monochromatic </a:t>
            </a:r>
            <a:r>
              <a:rPr lang="en-US" spc="-235" dirty="0">
                <a:uFill>
                  <a:solidFill>
                    <a:srgbClr val="737577"/>
                  </a:solidFill>
                </a:uFill>
              </a:rPr>
              <a:t>lens</a:t>
            </a:r>
            <a:r>
              <a:rPr lang="en-US" spc="-20" dirty="0">
                <a:uFill>
                  <a:solidFill>
                    <a:srgbClr val="737577"/>
                  </a:solidFill>
                </a:uFill>
              </a:rPr>
              <a:t> </a:t>
            </a:r>
            <a:r>
              <a:rPr lang="en-US" spc="-215" dirty="0">
                <a:uFill>
                  <a:solidFill>
                    <a:srgbClr val="737577"/>
                  </a:solidFill>
                </a:uFill>
              </a:rPr>
              <a:t>aberrations</a:t>
            </a:r>
            <a:endParaRPr lang="en-US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CE1BA90-7CD8-0E41-BCC0-7CE9F9B01C86}"/>
              </a:ext>
            </a:extLst>
          </p:cNvPr>
          <p:cNvSpPr txBox="1"/>
          <p:nvPr/>
        </p:nvSpPr>
        <p:spPr>
          <a:xfrm>
            <a:off x="969068" y="3165365"/>
            <a:ext cx="2185670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700" algn="l"/>
              </a:tabLst>
            </a:pPr>
            <a:r>
              <a:rPr sz="1850" spc="-380" dirty="0">
                <a:solidFill>
                  <a:srgbClr val="515151"/>
                </a:solidFill>
                <a:latin typeface="MS UI Gothic"/>
                <a:cs typeface="MS UI Gothic"/>
              </a:rPr>
              <a:t>✦	</a:t>
            </a:r>
            <a:r>
              <a:rPr sz="2850" spc="-220" dirty="0">
                <a:solidFill>
                  <a:srgbClr val="515151"/>
                </a:solidFill>
                <a:latin typeface="Century"/>
                <a:cs typeface="Century"/>
              </a:rPr>
              <a:t>astigmatism</a:t>
            </a:r>
            <a:endParaRPr sz="2850">
              <a:latin typeface="Century"/>
              <a:cs typeface="Century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7CA1D2F-CEE8-E547-AA1F-3835A8ECEECF}"/>
              </a:ext>
            </a:extLst>
          </p:cNvPr>
          <p:cNvSpPr txBox="1"/>
          <p:nvPr/>
        </p:nvSpPr>
        <p:spPr>
          <a:xfrm>
            <a:off x="969068" y="3737609"/>
            <a:ext cx="2604770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700" algn="l"/>
              </a:tabLst>
            </a:pPr>
            <a:r>
              <a:rPr sz="1850" spc="-380" dirty="0">
                <a:solidFill>
                  <a:srgbClr val="515151"/>
                </a:solidFill>
                <a:latin typeface="MS UI Gothic"/>
                <a:cs typeface="MS UI Gothic"/>
              </a:rPr>
              <a:t>✦	</a:t>
            </a:r>
            <a:r>
              <a:rPr sz="2850" spc="-140" dirty="0">
                <a:solidFill>
                  <a:srgbClr val="515151"/>
                </a:solidFill>
                <a:latin typeface="Century"/>
                <a:cs typeface="Century"/>
              </a:rPr>
              <a:t>field</a:t>
            </a:r>
            <a:r>
              <a:rPr sz="2850" spc="-130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850" spc="-165" dirty="0">
                <a:solidFill>
                  <a:srgbClr val="515151"/>
                </a:solidFill>
                <a:latin typeface="Century"/>
                <a:cs typeface="Century"/>
              </a:rPr>
              <a:t>curvature</a:t>
            </a:r>
            <a:endParaRPr sz="2850">
              <a:latin typeface="Century"/>
              <a:cs typeface="Century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1C69672-B351-9B4A-A2F8-BCB3B5229062}"/>
              </a:ext>
            </a:extLst>
          </p:cNvPr>
          <p:cNvSpPr txBox="1"/>
          <p:nvPr/>
        </p:nvSpPr>
        <p:spPr>
          <a:xfrm>
            <a:off x="969068" y="4319390"/>
            <a:ext cx="1856739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700" algn="l"/>
              </a:tabLst>
            </a:pPr>
            <a:r>
              <a:rPr sz="1850" spc="-380" dirty="0">
                <a:solidFill>
                  <a:srgbClr val="515151"/>
                </a:solidFill>
                <a:latin typeface="MS UI Gothic"/>
                <a:cs typeface="MS UI Gothic"/>
              </a:rPr>
              <a:t>✦	</a:t>
            </a:r>
            <a:r>
              <a:rPr sz="2850" spc="-145" dirty="0">
                <a:solidFill>
                  <a:srgbClr val="515151"/>
                </a:solidFill>
                <a:latin typeface="Century"/>
                <a:cs typeface="Century"/>
              </a:rPr>
              <a:t>distortion</a:t>
            </a:r>
            <a:endParaRPr sz="2850">
              <a:latin typeface="Century"/>
              <a:cs typeface="Century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24FD46C8-F382-0343-AB9E-FB62C9C68497}"/>
              </a:ext>
            </a:extLst>
          </p:cNvPr>
          <p:cNvSpPr txBox="1"/>
          <p:nvPr/>
        </p:nvSpPr>
        <p:spPr>
          <a:xfrm>
            <a:off x="4911593" y="4589295"/>
            <a:ext cx="80010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i="1" spc="-5" dirty="0">
                <a:solidFill>
                  <a:srgbClr val="515151"/>
                </a:solidFill>
                <a:latin typeface="Times New Roman"/>
                <a:cs typeface="Times New Roman"/>
              </a:rPr>
              <a:t>t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BED570C8-EA69-6D4F-AC69-DF5A98BDE5C2}"/>
              </a:ext>
            </a:extLst>
          </p:cNvPr>
          <p:cNvSpPr txBox="1"/>
          <p:nvPr/>
        </p:nvSpPr>
        <p:spPr>
          <a:xfrm>
            <a:off x="4747410" y="4354173"/>
            <a:ext cx="1524000" cy="441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90880" algn="l"/>
              </a:tabLst>
            </a:pPr>
            <a:r>
              <a:rPr sz="2650" i="1" spc="5" dirty="0">
                <a:solidFill>
                  <a:srgbClr val="515151"/>
                </a:solidFill>
                <a:latin typeface="Times New Roman"/>
                <a:cs typeface="Times New Roman"/>
              </a:rPr>
              <a:t>a</a:t>
            </a:r>
            <a:r>
              <a:rPr sz="2650" i="1" spc="-60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650" i="1" spc="5" dirty="0">
                <a:solidFill>
                  <a:srgbClr val="515151"/>
                </a:solidFill>
                <a:latin typeface="Times New Roman"/>
                <a:cs typeface="Times New Roman"/>
              </a:rPr>
              <a:t>h</a:t>
            </a:r>
            <a:r>
              <a:rPr sz="2650" i="1" spc="-380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515151"/>
                </a:solidFill>
                <a:latin typeface="Times New Roman"/>
                <a:cs typeface="Times New Roman"/>
              </a:rPr>
              <a:t>'	</a:t>
            </a:r>
            <a:r>
              <a:rPr sz="2650" i="1" spc="5" dirty="0">
                <a:solidFill>
                  <a:srgbClr val="515151"/>
                </a:solidFill>
                <a:latin typeface="Times New Roman"/>
                <a:cs typeface="Times New Roman"/>
              </a:rPr>
              <a:t>r</a:t>
            </a:r>
            <a:r>
              <a:rPr sz="2650" i="1" spc="-325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650" spc="10" dirty="0">
                <a:solidFill>
                  <a:srgbClr val="515151"/>
                </a:solidFill>
                <a:latin typeface="Times New Roman"/>
                <a:cs typeface="Times New Roman"/>
              </a:rPr>
              <a:t>cos</a:t>
            </a:r>
            <a:r>
              <a:rPr sz="2700" i="1" spc="10" dirty="0">
                <a:solidFill>
                  <a:srgbClr val="515151"/>
                </a:solidFill>
                <a:latin typeface="Symbol"/>
                <a:cs typeface="Symbol"/>
              </a:rPr>
              <a:t>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7A3A130B-CF44-0D4B-8C2B-3BDF3BA2632D}"/>
              </a:ext>
            </a:extLst>
          </p:cNvPr>
          <p:cNvSpPr/>
          <p:nvPr/>
        </p:nvSpPr>
        <p:spPr>
          <a:xfrm>
            <a:off x="139700" y="7315200"/>
            <a:ext cx="342900" cy="24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1">
            <a:extLst>
              <a:ext uri="{FF2B5EF4-FFF2-40B4-BE49-F238E27FC236}">
                <a16:creationId xmlns:a16="http://schemas.microsoft.com/office/drawing/2014/main" id="{00F48CAF-F531-834D-91CB-C7A97908EE80}"/>
              </a:ext>
            </a:extLst>
          </p:cNvPr>
          <p:cNvGrpSpPr/>
          <p:nvPr/>
        </p:nvGrpSpPr>
        <p:grpSpPr>
          <a:xfrm>
            <a:off x="6980486" y="1841500"/>
            <a:ext cx="4991100" cy="3175000"/>
            <a:chOff x="2692400" y="1574800"/>
            <a:chExt cx="4991100" cy="3175000"/>
          </a:xfrm>
        </p:grpSpPr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D9DF5323-A166-0846-99B9-5E2E87575BEF}"/>
                </a:ext>
              </a:extLst>
            </p:cNvPr>
            <p:cNvSpPr/>
            <p:nvPr/>
          </p:nvSpPr>
          <p:spPr>
            <a:xfrm>
              <a:off x="2692400" y="1574800"/>
              <a:ext cx="4991100" cy="3175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A5528A21-4A38-774F-89D6-DCF8595FAAA5}"/>
                </a:ext>
              </a:extLst>
            </p:cNvPr>
            <p:cNvSpPr/>
            <p:nvPr/>
          </p:nvSpPr>
          <p:spPr>
            <a:xfrm>
              <a:off x="2755900" y="1638300"/>
              <a:ext cx="4787900" cy="2971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6">
            <a:extLst>
              <a:ext uri="{FF2B5EF4-FFF2-40B4-BE49-F238E27FC236}">
                <a16:creationId xmlns:a16="http://schemas.microsoft.com/office/drawing/2014/main" id="{DF96544D-4FA7-A048-A355-918E17A09EA1}"/>
              </a:ext>
            </a:extLst>
          </p:cNvPr>
          <p:cNvSpPr txBox="1"/>
          <p:nvPr/>
        </p:nvSpPr>
        <p:spPr>
          <a:xfrm>
            <a:off x="943668" y="2001802"/>
            <a:ext cx="5704840" cy="2611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indent="-381635">
              <a:lnSpc>
                <a:spcPts val="2690"/>
              </a:lnSpc>
              <a:spcBef>
                <a:spcPts val="100"/>
              </a:spcBef>
              <a:buSzPct val="64912"/>
              <a:buFont typeface="MS UI Gothic"/>
              <a:buChar char="✦"/>
              <a:tabLst>
                <a:tab pos="419100" algn="l"/>
                <a:tab pos="419734" algn="l"/>
                <a:tab pos="3815715" algn="l"/>
              </a:tabLst>
            </a:pPr>
            <a:r>
              <a:rPr sz="2850" spc="-160" dirty="0">
                <a:solidFill>
                  <a:srgbClr val="515151"/>
                </a:solidFill>
                <a:latin typeface="Century"/>
                <a:cs typeface="Century"/>
              </a:rPr>
              <a:t>spherical</a:t>
            </a:r>
            <a:r>
              <a:rPr sz="2850" spc="-30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850" spc="-165" dirty="0">
                <a:solidFill>
                  <a:srgbClr val="515151"/>
                </a:solidFill>
                <a:latin typeface="Century"/>
                <a:cs typeface="Century"/>
              </a:rPr>
              <a:t>aberration	</a:t>
            </a:r>
            <a:r>
              <a:rPr sz="2650" i="1" spc="5" dirty="0">
                <a:solidFill>
                  <a:srgbClr val="515151"/>
                </a:solidFill>
                <a:latin typeface="Times New Roman"/>
                <a:cs typeface="Times New Roman"/>
              </a:rPr>
              <a:t>a</a:t>
            </a:r>
            <a:r>
              <a:rPr sz="2650" i="1" spc="90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650" i="1" spc="110" dirty="0">
                <a:solidFill>
                  <a:srgbClr val="515151"/>
                </a:solidFill>
                <a:latin typeface="Times New Roman"/>
                <a:cs typeface="Times New Roman"/>
              </a:rPr>
              <a:t>r</a:t>
            </a:r>
            <a:r>
              <a:rPr sz="2325" spc="165" baseline="43010" dirty="0">
                <a:solidFill>
                  <a:srgbClr val="515151"/>
                </a:solidFill>
                <a:latin typeface="Times New Roman"/>
                <a:cs typeface="Times New Roman"/>
              </a:rPr>
              <a:t>4</a:t>
            </a:r>
            <a:endParaRPr sz="2325" baseline="43010">
              <a:latin typeface="Times New Roman"/>
              <a:cs typeface="Times New Roman"/>
            </a:endParaRPr>
          </a:p>
          <a:p>
            <a:pPr marL="3987800">
              <a:lnSpc>
                <a:spcPts val="1130"/>
              </a:lnSpc>
            </a:pPr>
            <a:r>
              <a:rPr sz="1550" i="1" spc="-5" dirty="0">
                <a:solidFill>
                  <a:srgbClr val="515151"/>
                </a:solidFill>
                <a:latin typeface="Times New Roman"/>
                <a:cs typeface="Times New Roman"/>
              </a:rPr>
              <a:t>s</a:t>
            </a:r>
            <a:endParaRPr sz="1550">
              <a:latin typeface="Times New Roman"/>
              <a:cs typeface="Times New Roman"/>
            </a:endParaRPr>
          </a:p>
          <a:p>
            <a:pPr marL="419100" indent="-381635">
              <a:lnSpc>
                <a:spcPts val="2695"/>
              </a:lnSpc>
              <a:spcBef>
                <a:spcPts val="775"/>
              </a:spcBef>
              <a:buSzPct val="64912"/>
              <a:buFont typeface="MS UI Gothic"/>
              <a:buChar char="✦"/>
              <a:tabLst>
                <a:tab pos="419100" algn="l"/>
                <a:tab pos="419734" algn="l"/>
                <a:tab pos="3816350" algn="l"/>
              </a:tabLst>
            </a:pPr>
            <a:r>
              <a:rPr sz="2850" spc="-145" dirty="0">
                <a:solidFill>
                  <a:srgbClr val="515151"/>
                </a:solidFill>
                <a:latin typeface="Century"/>
                <a:cs typeface="Century"/>
              </a:rPr>
              <a:t>coma	</a:t>
            </a:r>
            <a:r>
              <a:rPr sz="2650" i="1" spc="15" dirty="0">
                <a:solidFill>
                  <a:srgbClr val="515151"/>
                </a:solidFill>
                <a:latin typeface="Times New Roman"/>
                <a:cs typeface="Times New Roman"/>
              </a:rPr>
              <a:t>a</a:t>
            </a:r>
            <a:r>
              <a:rPr sz="2650" i="1" spc="125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650" i="1" spc="15" dirty="0">
                <a:solidFill>
                  <a:srgbClr val="515151"/>
                </a:solidFill>
                <a:latin typeface="Times New Roman"/>
                <a:cs typeface="Times New Roman"/>
              </a:rPr>
              <a:t>h</a:t>
            </a:r>
            <a:r>
              <a:rPr sz="2650" i="1" spc="-390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650" spc="5" dirty="0">
                <a:solidFill>
                  <a:srgbClr val="515151"/>
                </a:solidFill>
                <a:latin typeface="Times New Roman"/>
                <a:cs typeface="Times New Roman"/>
              </a:rPr>
              <a:t>'</a:t>
            </a:r>
            <a:r>
              <a:rPr sz="2650" spc="-425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650" i="1" spc="114" dirty="0">
                <a:solidFill>
                  <a:srgbClr val="515151"/>
                </a:solidFill>
                <a:latin typeface="Times New Roman"/>
                <a:cs typeface="Times New Roman"/>
              </a:rPr>
              <a:t>r</a:t>
            </a:r>
            <a:r>
              <a:rPr sz="2325" spc="172" baseline="43010" dirty="0">
                <a:solidFill>
                  <a:srgbClr val="515151"/>
                </a:solidFill>
                <a:latin typeface="Times New Roman"/>
                <a:cs typeface="Times New Roman"/>
              </a:rPr>
              <a:t>3</a:t>
            </a:r>
            <a:r>
              <a:rPr sz="2325" spc="127" baseline="43010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650" spc="20" dirty="0">
                <a:solidFill>
                  <a:srgbClr val="515151"/>
                </a:solidFill>
                <a:latin typeface="Times New Roman"/>
                <a:cs typeface="Times New Roman"/>
              </a:rPr>
              <a:t>cos</a:t>
            </a:r>
            <a:r>
              <a:rPr sz="2700" i="1" spc="20" dirty="0">
                <a:solidFill>
                  <a:srgbClr val="515151"/>
                </a:solidFill>
                <a:latin typeface="Symbol"/>
                <a:cs typeface="Symbol"/>
              </a:rPr>
              <a:t></a:t>
            </a:r>
            <a:endParaRPr sz="2700">
              <a:latin typeface="Symbol"/>
              <a:cs typeface="Symbol"/>
            </a:endParaRPr>
          </a:p>
          <a:p>
            <a:pPr marL="3985895">
              <a:lnSpc>
                <a:spcPts val="1025"/>
              </a:lnSpc>
            </a:pPr>
            <a:r>
              <a:rPr sz="1550" i="1" dirty="0">
                <a:solidFill>
                  <a:srgbClr val="515151"/>
                </a:solidFill>
                <a:latin typeface="Times New Roman"/>
                <a:cs typeface="Times New Roman"/>
              </a:rPr>
              <a:t>c</a:t>
            </a:r>
            <a:endParaRPr sz="1550">
              <a:latin typeface="Times New Roman"/>
              <a:cs typeface="Times New Roman"/>
            </a:endParaRPr>
          </a:p>
          <a:p>
            <a:pPr marL="3816350">
              <a:lnSpc>
                <a:spcPts val="2050"/>
              </a:lnSpc>
              <a:tabLst>
                <a:tab pos="4370705" algn="l"/>
                <a:tab pos="4699635" algn="l"/>
                <a:tab pos="5332730" algn="l"/>
              </a:tabLst>
            </a:pPr>
            <a:r>
              <a:rPr sz="3975" i="1" spc="15" baseline="-25157" dirty="0">
                <a:solidFill>
                  <a:srgbClr val="515151"/>
                </a:solidFill>
                <a:latin typeface="Times New Roman"/>
                <a:cs typeface="Times New Roman"/>
              </a:rPr>
              <a:t>a	</a:t>
            </a:r>
            <a:r>
              <a:rPr sz="1550" spc="-5" dirty="0">
                <a:solidFill>
                  <a:srgbClr val="515151"/>
                </a:solidFill>
                <a:latin typeface="Times New Roman"/>
                <a:cs typeface="Times New Roman"/>
              </a:rPr>
              <a:t>2	2	2</a:t>
            </a:r>
            <a:endParaRPr sz="1550">
              <a:latin typeface="Times New Roman"/>
              <a:cs typeface="Times New Roman"/>
            </a:endParaRPr>
          </a:p>
          <a:p>
            <a:pPr marL="3985260">
              <a:lnSpc>
                <a:spcPts val="2220"/>
              </a:lnSpc>
              <a:tabLst>
                <a:tab pos="4542155" algn="l"/>
                <a:tab pos="4871085" algn="l"/>
                <a:tab pos="5476240" algn="l"/>
              </a:tabLst>
            </a:pPr>
            <a:r>
              <a:rPr sz="2325" i="1" spc="104" baseline="-23297" dirty="0">
                <a:solidFill>
                  <a:srgbClr val="515151"/>
                </a:solidFill>
                <a:latin typeface="Times New Roman"/>
                <a:cs typeface="Times New Roman"/>
              </a:rPr>
              <a:t>a</a:t>
            </a:r>
            <a:r>
              <a:rPr sz="2650" i="1" spc="70" dirty="0">
                <a:solidFill>
                  <a:srgbClr val="515151"/>
                </a:solidFill>
                <a:latin typeface="Times New Roman"/>
                <a:cs typeface="Times New Roman"/>
              </a:rPr>
              <a:t>h</a:t>
            </a:r>
            <a:r>
              <a:rPr sz="2650" i="1" spc="-385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515151"/>
                </a:solidFill>
                <a:latin typeface="Times New Roman"/>
                <a:cs typeface="Times New Roman"/>
              </a:rPr>
              <a:t>'	</a:t>
            </a:r>
            <a:r>
              <a:rPr sz="2650" i="1" spc="5" dirty="0">
                <a:solidFill>
                  <a:srgbClr val="515151"/>
                </a:solidFill>
                <a:latin typeface="Times New Roman"/>
                <a:cs typeface="Times New Roman"/>
              </a:rPr>
              <a:t>r	</a:t>
            </a:r>
            <a:r>
              <a:rPr sz="2650" dirty="0">
                <a:solidFill>
                  <a:srgbClr val="515151"/>
                </a:solidFill>
                <a:latin typeface="Times New Roman"/>
                <a:cs typeface="Times New Roman"/>
              </a:rPr>
              <a:t>cos	</a:t>
            </a:r>
            <a:r>
              <a:rPr sz="2700" i="1" spc="-15" dirty="0">
                <a:solidFill>
                  <a:srgbClr val="515151"/>
                </a:solidFill>
                <a:latin typeface="Symbol"/>
                <a:cs typeface="Symbol"/>
              </a:rPr>
              <a:t></a:t>
            </a:r>
            <a:endParaRPr sz="2700">
              <a:latin typeface="Symbol"/>
              <a:cs typeface="Symbol"/>
            </a:endParaRPr>
          </a:p>
          <a:p>
            <a:pPr marL="3816350">
              <a:lnSpc>
                <a:spcPts val="2185"/>
              </a:lnSpc>
              <a:spcBef>
                <a:spcPts val="215"/>
              </a:spcBef>
              <a:tabLst>
                <a:tab pos="4379595" algn="l"/>
                <a:tab pos="4708525" algn="l"/>
              </a:tabLst>
            </a:pPr>
            <a:r>
              <a:rPr sz="3975" i="1" spc="15" baseline="-25157" dirty="0">
                <a:solidFill>
                  <a:srgbClr val="515151"/>
                </a:solidFill>
                <a:latin typeface="Times New Roman"/>
                <a:cs typeface="Times New Roman"/>
              </a:rPr>
              <a:t>a	</a:t>
            </a:r>
            <a:r>
              <a:rPr sz="1550" spc="-5" dirty="0">
                <a:solidFill>
                  <a:srgbClr val="515151"/>
                </a:solidFill>
                <a:latin typeface="Times New Roman"/>
                <a:cs typeface="Times New Roman"/>
              </a:rPr>
              <a:t>2	2</a:t>
            </a:r>
            <a:endParaRPr sz="1550">
              <a:latin typeface="Times New Roman"/>
              <a:cs typeface="Times New Roman"/>
            </a:endParaRPr>
          </a:p>
          <a:p>
            <a:pPr marL="3985260">
              <a:lnSpc>
                <a:spcPts val="2185"/>
              </a:lnSpc>
              <a:tabLst>
                <a:tab pos="4551045" algn="l"/>
              </a:tabLst>
            </a:pPr>
            <a:r>
              <a:rPr sz="2325" i="1" spc="150" baseline="-23297" dirty="0">
                <a:solidFill>
                  <a:srgbClr val="515151"/>
                </a:solidFill>
                <a:latin typeface="Times New Roman"/>
                <a:cs typeface="Times New Roman"/>
              </a:rPr>
              <a:t>d</a:t>
            </a:r>
            <a:r>
              <a:rPr sz="2650" i="1" spc="100" dirty="0">
                <a:solidFill>
                  <a:srgbClr val="515151"/>
                </a:solidFill>
                <a:latin typeface="Times New Roman"/>
                <a:cs typeface="Times New Roman"/>
              </a:rPr>
              <a:t>h</a:t>
            </a:r>
            <a:r>
              <a:rPr sz="2650" i="1" spc="-385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515151"/>
                </a:solidFill>
                <a:latin typeface="Times New Roman"/>
                <a:cs typeface="Times New Roman"/>
              </a:rPr>
              <a:t>'	</a:t>
            </a:r>
            <a:r>
              <a:rPr sz="2650" i="1" spc="10" dirty="0">
                <a:solidFill>
                  <a:srgbClr val="515151"/>
                </a:solidFill>
                <a:latin typeface="Times New Roman"/>
                <a:cs typeface="Times New Roman"/>
              </a:rPr>
              <a:t>r</a:t>
            </a:r>
            <a:endParaRPr sz="2650">
              <a:latin typeface="Times New Roman"/>
              <a:cs typeface="Times New Roman"/>
            </a:endParaRPr>
          </a:p>
          <a:p>
            <a:pPr marR="1262380" algn="r">
              <a:lnSpc>
                <a:spcPct val="100000"/>
              </a:lnSpc>
              <a:spcBef>
                <a:spcPts val="1325"/>
              </a:spcBef>
            </a:pPr>
            <a:r>
              <a:rPr sz="1550" spc="-5" dirty="0">
                <a:solidFill>
                  <a:srgbClr val="515151"/>
                </a:solidFill>
                <a:latin typeface="Times New Roman"/>
                <a:cs typeface="Times New Roman"/>
              </a:rPr>
              <a:t>3</a:t>
            </a:r>
            <a:endParaRPr sz="155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4637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2C6F-F42C-1241-82B8-4529DFB6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70" dirty="0">
                <a:solidFill>
                  <a:srgbClr val="515151"/>
                </a:solidFill>
                <a:latin typeface="Century"/>
                <a:cs typeface="Century"/>
              </a:rPr>
              <a:t>Veiling</a:t>
            </a:r>
            <a:r>
              <a:rPr lang="en-US" spc="-210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lang="en-US" spc="-275" dirty="0">
                <a:solidFill>
                  <a:srgbClr val="515151"/>
                </a:solidFill>
                <a:latin typeface="Century"/>
                <a:cs typeface="Century"/>
              </a:rPr>
              <a:t>glare</a:t>
            </a:r>
            <a:endParaRPr lang="en-US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54BC428-74BC-EF47-978A-C2861B235108}"/>
              </a:ext>
            </a:extLst>
          </p:cNvPr>
          <p:cNvSpPr/>
          <p:nvPr/>
        </p:nvSpPr>
        <p:spPr>
          <a:xfrm>
            <a:off x="10868505" y="1681287"/>
            <a:ext cx="0" cy="19685"/>
          </a:xfrm>
          <a:custGeom>
            <a:avLst/>
            <a:gdLst/>
            <a:ahLst/>
            <a:cxnLst/>
            <a:rect l="l" t="t" r="r" b="b"/>
            <a:pathLst>
              <a:path h="19684">
                <a:moveTo>
                  <a:pt x="0" y="0"/>
                </a:moveTo>
                <a:lnTo>
                  <a:pt x="0" y="19074"/>
                </a:lnTo>
              </a:path>
            </a:pathLst>
          </a:custGeom>
          <a:ln w="19074">
            <a:solidFill>
              <a:srgbClr val="7375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7A4C898A-1DA0-1942-BA32-A18069BF467A}"/>
              </a:ext>
            </a:extLst>
          </p:cNvPr>
          <p:cNvSpPr txBox="1"/>
          <p:nvPr/>
        </p:nvSpPr>
        <p:spPr>
          <a:xfrm>
            <a:off x="2291506" y="5490549"/>
            <a:ext cx="7208520" cy="118935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260"/>
              </a:spcBef>
              <a:buSzPct val="64912"/>
              <a:buFont typeface="MS UI Gothic"/>
              <a:buChar char="✦"/>
              <a:tabLst>
                <a:tab pos="393700" algn="l"/>
                <a:tab pos="394335" algn="l"/>
              </a:tabLst>
            </a:pPr>
            <a:r>
              <a:rPr sz="2850" spc="-160" dirty="0">
                <a:solidFill>
                  <a:srgbClr val="515151"/>
                </a:solidFill>
                <a:latin typeface="Century"/>
                <a:cs typeface="Century"/>
              </a:rPr>
              <a:t>contrast </a:t>
            </a:r>
            <a:r>
              <a:rPr sz="2850" spc="-135" dirty="0">
                <a:solidFill>
                  <a:srgbClr val="515151"/>
                </a:solidFill>
                <a:latin typeface="Century"/>
                <a:cs typeface="Century"/>
              </a:rPr>
              <a:t>reduction </a:t>
            </a:r>
            <a:r>
              <a:rPr sz="2850" spc="-160" dirty="0">
                <a:solidFill>
                  <a:srgbClr val="515151"/>
                </a:solidFill>
                <a:latin typeface="Century"/>
                <a:cs typeface="Century"/>
              </a:rPr>
              <a:t>caused </a:t>
            </a:r>
            <a:r>
              <a:rPr sz="2850" spc="-80" dirty="0">
                <a:solidFill>
                  <a:srgbClr val="515151"/>
                </a:solidFill>
                <a:latin typeface="Century"/>
                <a:cs typeface="Century"/>
              </a:rPr>
              <a:t>by </a:t>
            </a:r>
            <a:r>
              <a:rPr sz="2850" spc="-190" dirty="0">
                <a:solidFill>
                  <a:srgbClr val="515151"/>
                </a:solidFill>
                <a:latin typeface="Century"/>
                <a:cs typeface="Century"/>
              </a:rPr>
              <a:t>stray</a:t>
            </a:r>
            <a:r>
              <a:rPr sz="2850" spc="130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850" spc="-135" dirty="0">
                <a:solidFill>
                  <a:srgbClr val="515151"/>
                </a:solidFill>
                <a:latin typeface="Century"/>
                <a:cs typeface="Century"/>
              </a:rPr>
              <a:t>reflections</a:t>
            </a:r>
            <a:endParaRPr sz="2850">
              <a:latin typeface="Century"/>
              <a:cs typeface="Century"/>
            </a:endParaRPr>
          </a:p>
          <a:p>
            <a:pPr marL="393700" indent="-381635">
              <a:lnSpc>
                <a:spcPct val="100000"/>
              </a:lnSpc>
              <a:spcBef>
                <a:spcPts val="1160"/>
              </a:spcBef>
              <a:buSzPct val="64912"/>
              <a:buFont typeface="MS UI Gothic"/>
              <a:buChar char="✦"/>
              <a:tabLst>
                <a:tab pos="393700" algn="l"/>
                <a:tab pos="394335" algn="l"/>
              </a:tabLst>
            </a:pPr>
            <a:r>
              <a:rPr sz="2850" spc="-160" dirty="0">
                <a:solidFill>
                  <a:srgbClr val="515151"/>
                </a:solidFill>
                <a:latin typeface="Century"/>
                <a:cs typeface="Century"/>
              </a:rPr>
              <a:t>can </a:t>
            </a:r>
            <a:r>
              <a:rPr sz="2850" spc="-110" dirty="0">
                <a:solidFill>
                  <a:srgbClr val="515151"/>
                </a:solidFill>
                <a:latin typeface="Century"/>
                <a:cs typeface="Century"/>
              </a:rPr>
              <a:t>be </a:t>
            </a:r>
            <a:r>
              <a:rPr sz="2850" spc="-130" dirty="0">
                <a:solidFill>
                  <a:srgbClr val="515151"/>
                </a:solidFill>
                <a:latin typeface="Century"/>
                <a:cs typeface="Century"/>
              </a:rPr>
              <a:t>reduced </a:t>
            </a:r>
            <a:r>
              <a:rPr sz="2850" spc="-80" dirty="0">
                <a:solidFill>
                  <a:srgbClr val="515151"/>
                </a:solidFill>
                <a:latin typeface="Century"/>
                <a:cs typeface="Century"/>
              </a:rPr>
              <a:t>by </a:t>
            </a:r>
            <a:r>
              <a:rPr sz="2850" spc="-140" dirty="0">
                <a:solidFill>
                  <a:srgbClr val="515151"/>
                </a:solidFill>
                <a:latin typeface="Century"/>
                <a:cs typeface="Century"/>
              </a:rPr>
              <a:t>anti-reflection</a:t>
            </a:r>
            <a:r>
              <a:rPr sz="2850" spc="60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850" spc="-145" dirty="0">
                <a:solidFill>
                  <a:srgbClr val="515151"/>
                </a:solidFill>
                <a:latin typeface="Century"/>
                <a:cs typeface="Century"/>
              </a:rPr>
              <a:t>coatings</a:t>
            </a:r>
            <a:endParaRPr sz="2850">
              <a:latin typeface="Century"/>
              <a:cs typeface="Century"/>
            </a:endParaRPr>
          </a:p>
        </p:txBody>
      </p:sp>
      <p:grpSp>
        <p:nvGrpSpPr>
          <p:cNvPr id="12" name="object 10">
            <a:extLst>
              <a:ext uri="{FF2B5EF4-FFF2-40B4-BE49-F238E27FC236}">
                <a16:creationId xmlns:a16="http://schemas.microsoft.com/office/drawing/2014/main" id="{F87B431C-2E52-B149-9D07-EBA5B58C72D3}"/>
              </a:ext>
            </a:extLst>
          </p:cNvPr>
          <p:cNvGrpSpPr/>
          <p:nvPr/>
        </p:nvGrpSpPr>
        <p:grpSpPr>
          <a:xfrm>
            <a:off x="1920103" y="3056326"/>
            <a:ext cx="3073400" cy="1892300"/>
            <a:chOff x="635000" y="2908300"/>
            <a:chExt cx="3073400" cy="1892300"/>
          </a:xfrm>
        </p:grpSpPr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F47FAB45-B05D-7042-8102-3D1F5201A6D9}"/>
                </a:ext>
              </a:extLst>
            </p:cNvPr>
            <p:cNvSpPr/>
            <p:nvPr/>
          </p:nvSpPr>
          <p:spPr>
            <a:xfrm>
              <a:off x="635000" y="2908300"/>
              <a:ext cx="3073400" cy="18923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2174ABD0-627E-F84C-9054-BA0CB36A01E6}"/>
                </a:ext>
              </a:extLst>
            </p:cNvPr>
            <p:cNvSpPr/>
            <p:nvPr/>
          </p:nvSpPr>
          <p:spPr>
            <a:xfrm>
              <a:off x="698500" y="2971800"/>
              <a:ext cx="2870200" cy="1689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3">
            <a:extLst>
              <a:ext uri="{FF2B5EF4-FFF2-40B4-BE49-F238E27FC236}">
                <a16:creationId xmlns:a16="http://schemas.microsoft.com/office/drawing/2014/main" id="{833E2FF7-2583-2F4F-A470-09AD6B553960}"/>
              </a:ext>
            </a:extLst>
          </p:cNvPr>
          <p:cNvGrpSpPr/>
          <p:nvPr/>
        </p:nvGrpSpPr>
        <p:grpSpPr>
          <a:xfrm>
            <a:off x="5396118" y="441425"/>
            <a:ext cx="4372610" cy="5167630"/>
            <a:chOff x="4111015" y="293399"/>
            <a:chExt cx="4372610" cy="5167630"/>
          </a:xfrm>
        </p:grpSpPr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646FA33A-6D14-EF4D-B0EB-218C8C156882}"/>
                </a:ext>
              </a:extLst>
            </p:cNvPr>
            <p:cNvSpPr/>
            <p:nvPr/>
          </p:nvSpPr>
          <p:spPr>
            <a:xfrm>
              <a:off x="4263613" y="407847"/>
              <a:ext cx="2518410" cy="1430655"/>
            </a:xfrm>
            <a:custGeom>
              <a:avLst/>
              <a:gdLst/>
              <a:ahLst/>
              <a:cxnLst/>
              <a:rect l="l" t="t" r="r" b="b"/>
              <a:pathLst>
                <a:path w="2518409" h="1430655">
                  <a:moveTo>
                    <a:pt x="2517874" y="0"/>
                  </a:moveTo>
                  <a:lnTo>
                    <a:pt x="0" y="0"/>
                  </a:lnTo>
                  <a:lnTo>
                    <a:pt x="0" y="1430610"/>
                  </a:lnTo>
                  <a:lnTo>
                    <a:pt x="2517874" y="1430610"/>
                  </a:lnTo>
                  <a:lnTo>
                    <a:pt x="2517874" y="0"/>
                  </a:lnTo>
                  <a:close/>
                </a:path>
              </a:pathLst>
            </a:custGeom>
            <a:solidFill>
              <a:srgbClr val="D9D9D9">
                <a:alpha val="9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DAC22CFA-B298-AD44-A749-F72EEB739199}"/>
                </a:ext>
              </a:extLst>
            </p:cNvPr>
            <p:cNvSpPr/>
            <p:nvPr/>
          </p:nvSpPr>
          <p:spPr>
            <a:xfrm>
              <a:off x="4111015" y="293399"/>
              <a:ext cx="2823071" cy="18502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B270E505-CE6D-6041-A52A-798BBD314695}"/>
                </a:ext>
              </a:extLst>
            </p:cNvPr>
            <p:cNvSpPr/>
            <p:nvPr/>
          </p:nvSpPr>
          <p:spPr>
            <a:xfrm>
              <a:off x="4356099" y="2260600"/>
              <a:ext cx="4127500" cy="3200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DA0FFC4B-D9B9-774A-A7D9-554189514A33}"/>
                </a:ext>
              </a:extLst>
            </p:cNvPr>
            <p:cNvSpPr/>
            <p:nvPr/>
          </p:nvSpPr>
          <p:spPr>
            <a:xfrm>
              <a:off x="4419599" y="2311400"/>
              <a:ext cx="3924300" cy="30099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8">
            <a:extLst>
              <a:ext uri="{FF2B5EF4-FFF2-40B4-BE49-F238E27FC236}">
                <a16:creationId xmlns:a16="http://schemas.microsoft.com/office/drawing/2014/main" id="{E726F1D9-C471-6B44-B206-A32B617B0EFF}"/>
              </a:ext>
            </a:extLst>
          </p:cNvPr>
          <p:cNvSpPr txBox="1"/>
          <p:nvPr/>
        </p:nvSpPr>
        <p:spPr>
          <a:xfrm>
            <a:off x="5736754" y="571786"/>
            <a:ext cx="2141855" cy="136080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-635" algn="ctr">
              <a:lnSpc>
                <a:spcPct val="96400"/>
              </a:lnSpc>
              <a:spcBef>
                <a:spcPts val="200"/>
              </a:spcBef>
            </a:pPr>
            <a:r>
              <a:rPr sz="2250" spc="-145" dirty="0">
                <a:solidFill>
                  <a:srgbClr val="3D3E3F"/>
                </a:solidFill>
                <a:latin typeface="Century"/>
                <a:cs typeface="Century"/>
              </a:rPr>
              <a:t>in </a:t>
            </a:r>
            <a:r>
              <a:rPr sz="2250" spc="-155" dirty="0">
                <a:solidFill>
                  <a:srgbClr val="3D3E3F"/>
                </a:solidFill>
                <a:latin typeface="Century"/>
                <a:cs typeface="Century"/>
              </a:rPr>
              <a:t>the </a:t>
            </a:r>
            <a:r>
              <a:rPr sz="2250" spc="-130" dirty="0">
                <a:solidFill>
                  <a:srgbClr val="3D3E3F"/>
                </a:solidFill>
                <a:latin typeface="Century"/>
                <a:cs typeface="Century"/>
              </a:rPr>
              <a:t>outermost  </a:t>
            </a:r>
            <a:r>
              <a:rPr sz="2250" spc="-145" dirty="0">
                <a:solidFill>
                  <a:srgbClr val="3D3E3F"/>
                </a:solidFill>
                <a:latin typeface="Century"/>
                <a:cs typeface="Century"/>
              </a:rPr>
              <a:t>lens </a:t>
            </a:r>
            <a:r>
              <a:rPr sz="2250" spc="-105" dirty="0">
                <a:solidFill>
                  <a:srgbClr val="3D3E3F"/>
                </a:solidFill>
                <a:latin typeface="Century"/>
                <a:cs typeface="Century"/>
              </a:rPr>
              <a:t>we </a:t>
            </a:r>
            <a:r>
              <a:rPr sz="2250" spc="-85" dirty="0">
                <a:solidFill>
                  <a:srgbClr val="3D3E3F"/>
                </a:solidFill>
                <a:latin typeface="Century"/>
                <a:cs typeface="Century"/>
              </a:rPr>
              <a:t>don’t </a:t>
            </a:r>
            <a:r>
              <a:rPr sz="2250" spc="-114" dirty="0">
                <a:solidFill>
                  <a:srgbClr val="3D3E3F"/>
                </a:solidFill>
                <a:latin typeface="Century"/>
                <a:cs typeface="Century"/>
              </a:rPr>
              <a:t>care  </a:t>
            </a:r>
            <a:r>
              <a:rPr sz="2250" spc="-120" dirty="0">
                <a:solidFill>
                  <a:srgbClr val="3D3E3F"/>
                </a:solidFill>
                <a:latin typeface="Century"/>
                <a:cs typeface="Century"/>
              </a:rPr>
              <a:t>about </a:t>
            </a:r>
            <a:r>
              <a:rPr sz="2250" spc="-125" dirty="0">
                <a:solidFill>
                  <a:srgbClr val="3D3E3F"/>
                </a:solidFill>
                <a:latin typeface="Century"/>
                <a:cs typeface="Century"/>
              </a:rPr>
              <a:t>killing </a:t>
            </a:r>
            <a:r>
              <a:rPr sz="2250" spc="-160" dirty="0">
                <a:solidFill>
                  <a:srgbClr val="3D3E3F"/>
                </a:solidFill>
                <a:latin typeface="Century"/>
                <a:cs typeface="Century"/>
              </a:rPr>
              <a:t>this  </a:t>
            </a:r>
            <a:r>
              <a:rPr sz="2250" spc="-100" dirty="0">
                <a:solidFill>
                  <a:srgbClr val="3D3E3F"/>
                </a:solidFill>
                <a:latin typeface="Century"/>
                <a:cs typeface="Century"/>
              </a:rPr>
              <a:t>reflection</a:t>
            </a:r>
            <a:endParaRPr sz="2250">
              <a:latin typeface="Century"/>
              <a:cs typeface="Century"/>
            </a:endParaRPr>
          </a:p>
        </p:txBody>
      </p:sp>
      <p:grpSp>
        <p:nvGrpSpPr>
          <p:cNvPr id="21" name="object 19">
            <a:extLst>
              <a:ext uri="{FF2B5EF4-FFF2-40B4-BE49-F238E27FC236}">
                <a16:creationId xmlns:a16="http://schemas.microsoft.com/office/drawing/2014/main" id="{1C43A814-E21E-CD44-8FAB-4525F7954B08}"/>
              </a:ext>
            </a:extLst>
          </p:cNvPr>
          <p:cNvGrpSpPr/>
          <p:nvPr/>
        </p:nvGrpSpPr>
        <p:grpSpPr>
          <a:xfrm>
            <a:off x="5438003" y="574949"/>
            <a:ext cx="5574030" cy="3599179"/>
            <a:chOff x="4152900" y="426923"/>
            <a:chExt cx="5574030" cy="3599179"/>
          </a:xfrm>
        </p:grpSpPr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B155391C-2F3B-A143-A54A-45286C98C5F3}"/>
                </a:ext>
              </a:extLst>
            </p:cNvPr>
            <p:cNvSpPr/>
            <p:nvPr/>
          </p:nvSpPr>
          <p:spPr>
            <a:xfrm>
              <a:off x="4152900" y="1854200"/>
              <a:ext cx="1155700" cy="2171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4017CF1B-5543-1B45-BCF7-1974590D3960}"/>
                </a:ext>
              </a:extLst>
            </p:cNvPr>
            <p:cNvSpPr/>
            <p:nvPr/>
          </p:nvSpPr>
          <p:spPr>
            <a:xfrm>
              <a:off x="4248800" y="1943895"/>
              <a:ext cx="872490" cy="1882139"/>
            </a:xfrm>
            <a:custGeom>
              <a:avLst/>
              <a:gdLst/>
              <a:ahLst/>
              <a:cxnLst/>
              <a:rect l="l" t="t" r="r" b="b"/>
              <a:pathLst>
                <a:path w="872489" h="1882139">
                  <a:moveTo>
                    <a:pt x="872097" y="1881916"/>
                  </a:moveTo>
                  <a:lnTo>
                    <a:pt x="868087" y="1873262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DA1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98789095-36FC-ED40-AF8E-AE950B22F4CD}"/>
                </a:ext>
              </a:extLst>
            </p:cNvPr>
            <p:cNvSpPr/>
            <p:nvPr/>
          </p:nvSpPr>
          <p:spPr>
            <a:xfrm>
              <a:off x="5065727" y="3777141"/>
              <a:ext cx="83073" cy="10232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26E73486-C2F0-9447-9D21-633DBA3BEDD0}"/>
                </a:ext>
              </a:extLst>
            </p:cNvPr>
            <p:cNvSpPr/>
            <p:nvPr/>
          </p:nvSpPr>
          <p:spPr>
            <a:xfrm>
              <a:off x="7733434" y="541371"/>
              <a:ext cx="1840864" cy="1097280"/>
            </a:xfrm>
            <a:custGeom>
              <a:avLst/>
              <a:gdLst/>
              <a:ahLst/>
              <a:cxnLst/>
              <a:rect l="l" t="t" r="r" b="b"/>
              <a:pathLst>
                <a:path w="1840865" h="1097280">
                  <a:moveTo>
                    <a:pt x="1840718" y="0"/>
                  </a:moveTo>
                  <a:lnTo>
                    <a:pt x="0" y="0"/>
                  </a:lnTo>
                  <a:lnTo>
                    <a:pt x="0" y="1096801"/>
                  </a:lnTo>
                  <a:lnTo>
                    <a:pt x="1840718" y="1096801"/>
                  </a:lnTo>
                  <a:lnTo>
                    <a:pt x="1840718" y="0"/>
                  </a:lnTo>
                  <a:close/>
                </a:path>
              </a:pathLst>
            </a:custGeom>
            <a:solidFill>
              <a:srgbClr val="D9D9D9">
                <a:alpha val="9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BB23B9C1-A723-9647-98B6-21F5312FBAEE}"/>
                </a:ext>
              </a:extLst>
            </p:cNvPr>
            <p:cNvSpPr/>
            <p:nvPr/>
          </p:nvSpPr>
          <p:spPr>
            <a:xfrm>
              <a:off x="7580836" y="426923"/>
              <a:ext cx="2145915" cy="15164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5">
            <a:extLst>
              <a:ext uri="{FF2B5EF4-FFF2-40B4-BE49-F238E27FC236}">
                <a16:creationId xmlns:a16="http://schemas.microsoft.com/office/drawing/2014/main" id="{1D3AD32D-F535-494B-9458-D979C1D6EA22}"/>
              </a:ext>
            </a:extLst>
          </p:cNvPr>
          <p:cNvSpPr txBox="1"/>
          <p:nvPr/>
        </p:nvSpPr>
        <p:spPr>
          <a:xfrm>
            <a:off x="9054834" y="705310"/>
            <a:ext cx="1768475" cy="103695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 indent="-635" algn="ctr">
              <a:lnSpc>
                <a:spcPct val="97300"/>
              </a:lnSpc>
              <a:spcBef>
                <a:spcPts val="175"/>
              </a:spcBef>
            </a:pPr>
            <a:r>
              <a:rPr sz="2250" spc="-125" dirty="0">
                <a:solidFill>
                  <a:srgbClr val="3D3E3F"/>
                </a:solidFill>
                <a:latin typeface="Century"/>
                <a:cs typeface="Century"/>
              </a:rPr>
              <a:t>but </a:t>
            </a:r>
            <a:r>
              <a:rPr sz="2250" spc="-105" dirty="0">
                <a:solidFill>
                  <a:srgbClr val="3D3E3F"/>
                </a:solidFill>
                <a:latin typeface="Century"/>
                <a:cs typeface="Century"/>
              </a:rPr>
              <a:t>we </a:t>
            </a:r>
            <a:r>
              <a:rPr sz="2250" spc="-45" dirty="0">
                <a:solidFill>
                  <a:srgbClr val="3D3E3F"/>
                </a:solidFill>
                <a:latin typeface="Century"/>
                <a:cs typeface="Century"/>
              </a:rPr>
              <a:t>do  </a:t>
            </a:r>
            <a:r>
              <a:rPr sz="2250" spc="-114" dirty="0">
                <a:solidFill>
                  <a:srgbClr val="3D3E3F"/>
                </a:solidFill>
                <a:latin typeface="Century"/>
                <a:cs typeface="Century"/>
              </a:rPr>
              <a:t>care </a:t>
            </a:r>
            <a:r>
              <a:rPr sz="2250" spc="-120" dirty="0">
                <a:solidFill>
                  <a:srgbClr val="3D3E3F"/>
                </a:solidFill>
                <a:latin typeface="Century"/>
                <a:cs typeface="Century"/>
              </a:rPr>
              <a:t>about  </a:t>
            </a:r>
            <a:r>
              <a:rPr sz="2250" spc="-125" dirty="0">
                <a:solidFill>
                  <a:srgbClr val="3D3E3F"/>
                </a:solidFill>
                <a:latin typeface="Century"/>
                <a:cs typeface="Century"/>
              </a:rPr>
              <a:t>killing </a:t>
            </a:r>
            <a:r>
              <a:rPr sz="2250" spc="-160" dirty="0">
                <a:solidFill>
                  <a:srgbClr val="3D3E3F"/>
                </a:solidFill>
                <a:latin typeface="Century"/>
                <a:cs typeface="Century"/>
              </a:rPr>
              <a:t>this</a:t>
            </a:r>
            <a:r>
              <a:rPr sz="2250" spc="-70" dirty="0">
                <a:solidFill>
                  <a:srgbClr val="3D3E3F"/>
                </a:solidFill>
                <a:latin typeface="Century"/>
                <a:cs typeface="Century"/>
              </a:rPr>
              <a:t> </a:t>
            </a:r>
            <a:r>
              <a:rPr sz="2250" spc="-100" dirty="0">
                <a:solidFill>
                  <a:srgbClr val="3D3E3F"/>
                </a:solidFill>
                <a:latin typeface="Century"/>
                <a:cs typeface="Century"/>
              </a:rPr>
              <a:t>one</a:t>
            </a:r>
            <a:endParaRPr sz="2250">
              <a:latin typeface="Century"/>
              <a:cs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1968829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C992-DD89-0648-A679-C29391136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75" dirty="0"/>
              <a:t>Flare </a:t>
            </a:r>
            <a:r>
              <a:rPr lang="en-US" spc="-315" dirty="0"/>
              <a:t>and </a:t>
            </a:r>
            <a:r>
              <a:rPr lang="en-US" spc="-240" dirty="0"/>
              <a:t>ghost</a:t>
            </a:r>
            <a:r>
              <a:rPr lang="en-US" spc="130" dirty="0"/>
              <a:t> </a:t>
            </a:r>
            <a:r>
              <a:rPr lang="en-US" spc="-330" dirty="0"/>
              <a:t>images</a:t>
            </a:r>
            <a:endParaRPr lang="en-US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30D36408-056F-5346-922D-86D36FDD797C}"/>
              </a:ext>
            </a:extLst>
          </p:cNvPr>
          <p:cNvSpPr txBox="1"/>
          <p:nvPr/>
        </p:nvSpPr>
        <p:spPr>
          <a:xfrm>
            <a:off x="2099856" y="4474371"/>
            <a:ext cx="7008495" cy="7566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sz="2550" spc="-120" dirty="0">
                <a:solidFill>
                  <a:srgbClr val="515151"/>
                </a:solidFill>
                <a:latin typeface="Century"/>
                <a:cs typeface="Century"/>
              </a:rPr>
              <a:t>reflections </a:t>
            </a:r>
            <a:r>
              <a:rPr sz="2550" spc="-25" dirty="0">
                <a:solidFill>
                  <a:srgbClr val="515151"/>
                </a:solidFill>
                <a:latin typeface="Century"/>
                <a:cs typeface="Century"/>
              </a:rPr>
              <a:t>of </a:t>
            </a:r>
            <a:r>
              <a:rPr sz="2550" spc="-175" dirty="0">
                <a:solidFill>
                  <a:srgbClr val="515151"/>
                </a:solidFill>
                <a:latin typeface="Century"/>
                <a:cs typeface="Century"/>
              </a:rPr>
              <a:t>the </a:t>
            </a:r>
            <a:r>
              <a:rPr sz="2550" spc="-150" dirty="0">
                <a:solidFill>
                  <a:srgbClr val="515151"/>
                </a:solidFill>
                <a:latin typeface="Century"/>
                <a:cs typeface="Century"/>
              </a:rPr>
              <a:t>aperture, </a:t>
            </a:r>
            <a:r>
              <a:rPr sz="2550" spc="-165" dirty="0">
                <a:solidFill>
                  <a:srgbClr val="515151"/>
                </a:solidFill>
                <a:latin typeface="Century"/>
                <a:cs typeface="Century"/>
              </a:rPr>
              <a:t>lens </a:t>
            </a:r>
            <a:r>
              <a:rPr sz="2550" spc="-130" dirty="0">
                <a:solidFill>
                  <a:srgbClr val="515151"/>
                </a:solidFill>
                <a:latin typeface="Century"/>
                <a:cs typeface="Century"/>
              </a:rPr>
              <a:t>boundaries,</a:t>
            </a:r>
            <a:r>
              <a:rPr sz="2550" spc="165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550" spc="-95" dirty="0">
                <a:solidFill>
                  <a:srgbClr val="515151"/>
                </a:solidFill>
                <a:latin typeface="Century"/>
                <a:cs typeface="Century"/>
              </a:rPr>
              <a:t>etc.,</a:t>
            </a:r>
            <a:endParaRPr sz="2550" dirty="0">
              <a:latin typeface="Century"/>
              <a:cs typeface="Century"/>
            </a:endParaRPr>
          </a:p>
          <a:p>
            <a:pPr marL="12700">
              <a:lnSpc>
                <a:spcPts val="2880"/>
              </a:lnSpc>
            </a:pPr>
            <a:r>
              <a:rPr sz="2550" spc="-110" dirty="0">
                <a:solidFill>
                  <a:srgbClr val="515151"/>
                </a:solidFill>
                <a:latin typeface="Century"/>
                <a:cs typeface="Century"/>
              </a:rPr>
              <a:t>i.e. </a:t>
            </a:r>
            <a:r>
              <a:rPr sz="2550" spc="-165" dirty="0">
                <a:solidFill>
                  <a:srgbClr val="515151"/>
                </a:solidFill>
                <a:latin typeface="Century"/>
                <a:cs typeface="Century"/>
              </a:rPr>
              <a:t>things </a:t>
            </a:r>
            <a:r>
              <a:rPr sz="2550" spc="-150" dirty="0">
                <a:solidFill>
                  <a:srgbClr val="515151"/>
                </a:solidFill>
                <a:latin typeface="Century"/>
                <a:cs typeface="Century"/>
              </a:rPr>
              <a:t>inside </a:t>
            </a:r>
            <a:r>
              <a:rPr sz="2550" spc="-175" dirty="0">
                <a:solidFill>
                  <a:srgbClr val="515151"/>
                </a:solidFill>
                <a:latin typeface="Century"/>
                <a:cs typeface="Century"/>
              </a:rPr>
              <a:t>the camera</a:t>
            </a:r>
            <a:r>
              <a:rPr sz="2550" spc="220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550" spc="-60" dirty="0">
                <a:solidFill>
                  <a:srgbClr val="515151"/>
                </a:solidFill>
                <a:latin typeface="Century"/>
                <a:cs typeface="Century"/>
              </a:rPr>
              <a:t>body</a:t>
            </a:r>
            <a:endParaRPr sz="2550" dirty="0">
              <a:latin typeface="Century"/>
              <a:cs typeface="Century"/>
            </a:endParaRPr>
          </a:p>
        </p:txBody>
      </p:sp>
      <p:grpSp>
        <p:nvGrpSpPr>
          <p:cNvPr id="6" name="object 13">
            <a:extLst>
              <a:ext uri="{FF2B5EF4-FFF2-40B4-BE49-F238E27FC236}">
                <a16:creationId xmlns:a16="http://schemas.microsoft.com/office/drawing/2014/main" id="{1C05D4A3-2DC8-474F-8021-B61DBB34D304}"/>
              </a:ext>
            </a:extLst>
          </p:cNvPr>
          <p:cNvGrpSpPr/>
          <p:nvPr/>
        </p:nvGrpSpPr>
        <p:grpSpPr>
          <a:xfrm>
            <a:off x="1358900" y="630711"/>
            <a:ext cx="9474200" cy="3517900"/>
            <a:chOff x="317500" y="1650999"/>
            <a:chExt cx="9474200" cy="3517900"/>
          </a:xfrm>
        </p:grpSpPr>
        <p:sp>
          <p:nvSpPr>
            <p:cNvPr id="7" name="object 14">
              <a:extLst>
                <a:ext uri="{FF2B5EF4-FFF2-40B4-BE49-F238E27FC236}">
                  <a16:creationId xmlns:a16="http://schemas.microsoft.com/office/drawing/2014/main" id="{4B530201-93C6-BF4D-B30C-CABD959B8BB8}"/>
                </a:ext>
              </a:extLst>
            </p:cNvPr>
            <p:cNvSpPr/>
            <p:nvPr/>
          </p:nvSpPr>
          <p:spPr>
            <a:xfrm>
              <a:off x="317500" y="2527299"/>
              <a:ext cx="5651500" cy="2641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5">
              <a:extLst>
                <a:ext uri="{FF2B5EF4-FFF2-40B4-BE49-F238E27FC236}">
                  <a16:creationId xmlns:a16="http://schemas.microsoft.com/office/drawing/2014/main" id="{7EB649DF-A743-0748-A2BD-8F47CB9AB98F}"/>
                </a:ext>
              </a:extLst>
            </p:cNvPr>
            <p:cNvSpPr/>
            <p:nvPr/>
          </p:nvSpPr>
          <p:spPr>
            <a:xfrm>
              <a:off x="381000" y="2590799"/>
              <a:ext cx="5461000" cy="2438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6">
              <a:extLst>
                <a:ext uri="{FF2B5EF4-FFF2-40B4-BE49-F238E27FC236}">
                  <a16:creationId xmlns:a16="http://schemas.microsoft.com/office/drawing/2014/main" id="{44DC4DBE-FBE6-7547-A03D-2A7DBC6046F3}"/>
                </a:ext>
              </a:extLst>
            </p:cNvPr>
            <p:cNvSpPr/>
            <p:nvPr/>
          </p:nvSpPr>
          <p:spPr>
            <a:xfrm>
              <a:off x="5689600" y="1650999"/>
              <a:ext cx="4102100" cy="28321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7">
              <a:extLst>
                <a:ext uri="{FF2B5EF4-FFF2-40B4-BE49-F238E27FC236}">
                  <a16:creationId xmlns:a16="http://schemas.microsoft.com/office/drawing/2014/main" id="{84CA629C-9A0C-BF41-A285-108F49702C8F}"/>
                </a:ext>
              </a:extLst>
            </p:cNvPr>
            <p:cNvSpPr/>
            <p:nvPr/>
          </p:nvSpPr>
          <p:spPr>
            <a:xfrm>
              <a:off x="5753100" y="1714499"/>
              <a:ext cx="3898900" cy="2628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864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222EC-5598-994F-B35A-C054076C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15" dirty="0" err="1"/>
              <a:t>Vignetting</a:t>
            </a:r>
            <a:endParaRPr lang="en-US" dirty="0"/>
          </a:p>
        </p:txBody>
      </p:sp>
      <p:grpSp>
        <p:nvGrpSpPr>
          <p:cNvPr id="5" name="object 15">
            <a:extLst>
              <a:ext uri="{FF2B5EF4-FFF2-40B4-BE49-F238E27FC236}">
                <a16:creationId xmlns:a16="http://schemas.microsoft.com/office/drawing/2014/main" id="{02D47879-121D-0544-B7B0-3ED3C1F311AB}"/>
              </a:ext>
            </a:extLst>
          </p:cNvPr>
          <p:cNvGrpSpPr/>
          <p:nvPr/>
        </p:nvGrpSpPr>
        <p:grpSpPr>
          <a:xfrm>
            <a:off x="6796914" y="1101088"/>
            <a:ext cx="4673600" cy="4152900"/>
            <a:chOff x="4292600" y="266700"/>
            <a:chExt cx="4673600" cy="4152900"/>
          </a:xfrm>
        </p:grpSpPr>
        <p:sp>
          <p:nvSpPr>
            <p:cNvPr id="6" name="object 16">
              <a:extLst>
                <a:ext uri="{FF2B5EF4-FFF2-40B4-BE49-F238E27FC236}">
                  <a16:creationId xmlns:a16="http://schemas.microsoft.com/office/drawing/2014/main" id="{72548A35-88F0-7B4E-8D97-E9168CF35691}"/>
                </a:ext>
              </a:extLst>
            </p:cNvPr>
            <p:cNvSpPr/>
            <p:nvPr/>
          </p:nvSpPr>
          <p:spPr>
            <a:xfrm>
              <a:off x="4292600" y="266700"/>
              <a:ext cx="4673600" cy="4152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7">
              <a:extLst>
                <a:ext uri="{FF2B5EF4-FFF2-40B4-BE49-F238E27FC236}">
                  <a16:creationId xmlns:a16="http://schemas.microsoft.com/office/drawing/2014/main" id="{40184E1B-CA85-BD45-9858-BBDFD059B206}"/>
                </a:ext>
              </a:extLst>
            </p:cNvPr>
            <p:cNvSpPr/>
            <p:nvPr/>
          </p:nvSpPr>
          <p:spPr>
            <a:xfrm>
              <a:off x="4356100" y="317500"/>
              <a:ext cx="4470400" cy="3962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7">
            <a:extLst>
              <a:ext uri="{FF2B5EF4-FFF2-40B4-BE49-F238E27FC236}">
                <a16:creationId xmlns:a16="http://schemas.microsoft.com/office/drawing/2014/main" id="{AB022983-5658-DA4F-B59C-A3EA16408990}"/>
              </a:ext>
            </a:extLst>
          </p:cNvPr>
          <p:cNvSpPr txBox="1"/>
          <p:nvPr/>
        </p:nvSpPr>
        <p:spPr>
          <a:xfrm>
            <a:off x="838200" y="1865413"/>
            <a:ext cx="122669" cy="26802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-335" dirty="0">
                <a:solidFill>
                  <a:srgbClr val="515151"/>
                </a:solidFill>
                <a:latin typeface="MS UI Gothic"/>
                <a:cs typeface="MS UI Gothic"/>
              </a:rPr>
              <a:t>✦</a:t>
            </a:r>
            <a:endParaRPr sz="1650">
              <a:latin typeface="MS UI Gothic"/>
              <a:cs typeface="MS UI Gothic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5DBFA85-9FFD-ED4D-A0B5-49ACED5A525E}"/>
              </a:ext>
            </a:extLst>
          </p:cNvPr>
          <p:cNvSpPr txBox="1"/>
          <p:nvPr/>
        </p:nvSpPr>
        <p:spPr>
          <a:xfrm>
            <a:off x="838200" y="3110459"/>
            <a:ext cx="122669" cy="26802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-335" dirty="0">
                <a:solidFill>
                  <a:srgbClr val="515151"/>
                </a:solidFill>
                <a:latin typeface="MS UI Gothic"/>
                <a:cs typeface="MS UI Gothic"/>
              </a:rPr>
              <a:t>✦</a:t>
            </a:r>
            <a:endParaRPr sz="1650">
              <a:latin typeface="MS UI Gothic"/>
              <a:cs typeface="MS UI Gothic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9603D25-C898-7D48-A9D9-8498988AC727}"/>
              </a:ext>
            </a:extLst>
          </p:cNvPr>
          <p:cNvSpPr txBox="1"/>
          <p:nvPr/>
        </p:nvSpPr>
        <p:spPr>
          <a:xfrm>
            <a:off x="848497" y="4246385"/>
            <a:ext cx="122669" cy="26802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-335" dirty="0">
                <a:solidFill>
                  <a:srgbClr val="515151"/>
                </a:solidFill>
                <a:latin typeface="MS UI Gothic"/>
                <a:cs typeface="MS UI Gothic"/>
              </a:rPr>
              <a:t>✦</a:t>
            </a:r>
            <a:endParaRPr sz="1650">
              <a:latin typeface="MS UI Gothic"/>
              <a:cs typeface="MS UI Gothic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9E0D7AB-B851-AD45-B827-B6E326E052FE}"/>
              </a:ext>
            </a:extLst>
          </p:cNvPr>
          <p:cNvSpPr txBox="1"/>
          <p:nvPr/>
        </p:nvSpPr>
        <p:spPr>
          <a:xfrm>
            <a:off x="1194297" y="1741488"/>
            <a:ext cx="5346204" cy="35125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8100" marR="30480">
              <a:lnSpc>
                <a:spcPts val="2700"/>
              </a:lnSpc>
              <a:spcBef>
                <a:spcPts val="490"/>
              </a:spcBef>
            </a:pPr>
            <a:r>
              <a:rPr sz="2550" spc="-150" dirty="0">
                <a:solidFill>
                  <a:srgbClr val="515151"/>
                </a:solidFill>
                <a:latin typeface="Century"/>
                <a:cs typeface="Century"/>
              </a:rPr>
              <a:t>irradiance </a:t>
            </a:r>
            <a:r>
              <a:rPr sz="2550" spc="-165" dirty="0">
                <a:solidFill>
                  <a:srgbClr val="515151"/>
                </a:solidFill>
                <a:latin typeface="Century"/>
                <a:cs typeface="Century"/>
              </a:rPr>
              <a:t>is </a:t>
            </a:r>
            <a:r>
              <a:rPr sz="2550" spc="-114" dirty="0">
                <a:solidFill>
                  <a:srgbClr val="515151"/>
                </a:solidFill>
                <a:latin typeface="Century"/>
                <a:cs typeface="Century"/>
              </a:rPr>
              <a:t>proportional </a:t>
            </a:r>
            <a:r>
              <a:rPr sz="2550" spc="-95" dirty="0">
                <a:solidFill>
                  <a:srgbClr val="515151"/>
                </a:solidFill>
                <a:latin typeface="Century"/>
                <a:cs typeface="Century"/>
              </a:rPr>
              <a:t>to </a:t>
            </a:r>
            <a:r>
              <a:rPr sz="2550" spc="-100" dirty="0">
                <a:solidFill>
                  <a:srgbClr val="515151"/>
                </a:solidFill>
                <a:latin typeface="Century"/>
                <a:cs typeface="Century"/>
              </a:rPr>
              <a:t>projected </a:t>
            </a:r>
            <a:r>
              <a:rPr sz="2550" spc="-190" dirty="0">
                <a:solidFill>
                  <a:srgbClr val="515151"/>
                </a:solidFill>
                <a:latin typeface="Century"/>
                <a:cs typeface="Century"/>
              </a:rPr>
              <a:t>area </a:t>
            </a:r>
            <a:r>
              <a:rPr sz="2550" spc="-25" dirty="0">
                <a:solidFill>
                  <a:srgbClr val="515151"/>
                </a:solidFill>
                <a:latin typeface="Century"/>
                <a:cs typeface="Century"/>
              </a:rPr>
              <a:t>of </a:t>
            </a:r>
            <a:r>
              <a:rPr sz="2550" spc="-160" dirty="0">
                <a:solidFill>
                  <a:srgbClr val="515151"/>
                </a:solidFill>
                <a:latin typeface="Century"/>
                <a:cs typeface="Century"/>
              </a:rPr>
              <a:t>aperture </a:t>
            </a:r>
            <a:r>
              <a:rPr sz="2550" spc="-215" dirty="0">
                <a:solidFill>
                  <a:srgbClr val="515151"/>
                </a:solidFill>
                <a:latin typeface="Century"/>
                <a:cs typeface="Century"/>
              </a:rPr>
              <a:t>as </a:t>
            </a:r>
            <a:r>
              <a:rPr sz="2550" spc="-165" dirty="0">
                <a:solidFill>
                  <a:srgbClr val="515151"/>
                </a:solidFill>
                <a:latin typeface="Century"/>
                <a:cs typeface="Century"/>
              </a:rPr>
              <a:t>seen  </a:t>
            </a:r>
            <a:r>
              <a:rPr sz="2550" spc="-120" dirty="0">
                <a:solidFill>
                  <a:srgbClr val="515151"/>
                </a:solidFill>
                <a:latin typeface="Century"/>
                <a:cs typeface="Century"/>
              </a:rPr>
              <a:t>from </a:t>
            </a:r>
            <a:r>
              <a:rPr sz="2550" spc="-114" dirty="0">
                <a:solidFill>
                  <a:srgbClr val="515151"/>
                </a:solidFill>
                <a:latin typeface="Century"/>
                <a:cs typeface="Century"/>
              </a:rPr>
              <a:t>pixel </a:t>
            </a:r>
            <a:r>
              <a:rPr sz="2550" spc="-95" dirty="0">
                <a:solidFill>
                  <a:srgbClr val="515151"/>
                </a:solidFill>
                <a:latin typeface="Century"/>
                <a:cs typeface="Century"/>
              </a:rPr>
              <a:t>on </a:t>
            </a:r>
            <a:r>
              <a:rPr sz="2550" spc="-160" dirty="0">
                <a:solidFill>
                  <a:srgbClr val="515151"/>
                </a:solidFill>
                <a:latin typeface="Century"/>
                <a:cs typeface="Century"/>
              </a:rPr>
              <a:t>sensor, </a:t>
            </a:r>
            <a:r>
              <a:rPr sz="2550" spc="-125" dirty="0">
                <a:solidFill>
                  <a:srgbClr val="515151"/>
                </a:solidFill>
                <a:latin typeface="Century"/>
                <a:cs typeface="Century"/>
              </a:rPr>
              <a:t>which </a:t>
            </a:r>
            <a:r>
              <a:rPr sz="2550" spc="-105" dirty="0">
                <a:solidFill>
                  <a:srgbClr val="515151"/>
                </a:solidFill>
                <a:latin typeface="Century"/>
                <a:cs typeface="Century"/>
              </a:rPr>
              <a:t>drops </a:t>
            </a:r>
            <a:r>
              <a:rPr sz="2550" spc="-215" dirty="0">
                <a:solidFill>
                  <a:srgbClr val="515151"/>
                </a:solidFill>
                <a:latin typeface="Century"/>
                <a:cs typeface="Century"/>
              </a:rPr>
              <a:t>as </a:t>
            </a:r>
            <a:r>
              <a:rPr sz="2550" spc="-65" dirty="0">
                <a:solidFill>
                  <a:srgbClr val="515151"/>
                </a:solidFill>
                <a:latin typeface="Century"/>
                <a:cs typeface="Century"/>
              </a:rPr>
              <a:t>cos</a:t>
            </a:r>
            <a:r>
              <a:rPr sz="2550" spc="335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550" spc="-145" dirty="0">
                <a:solidFill>
                  <a:srgbClr val="515151"/>
                </a:solidFill>
                <a:latin typeface="Arial"/>
                <a:cs typeface="Arial"/>
              </a:rPr>
              <a:t>θ</a:t>
            </a:r>
            <a:endParaRPr sz="2550" dirty="0">
              <a:latin typeface="Arial"/>
              <a:cs typeface="Arial"/>
            </a:endParaRPr>
          </a:p>
          <a:p>
            <a:pPr marL="38100" marR="517525">
              <a:lnSpc>
                <a:spcPts val="2630"/>
              </a:lnSpc>
              <a:spcBef>
                <a:spcPts val="1565"/>
              </a:spcBef>
            </a:pPr>
            <a:r>
              <a:rPr sz="2550" spc="-150" dirty="0">
                <a:solidFill>
                  <a:srgbClr val="515151"/>
                </a:solidFill>
                <a:latin typeface="Century"/>
                <a:cs typeface="Century"/>
              </a:rPr>
              <a:t>irradiance </a:t>
            </a:r>
            <a:r>
              <a:rPr sz="2550" spc="-165" dirty="0">
                <a:solidFill>
                  <a:srgbClr val="515151"/>
                </a:solidFill>
                <a:latin typeface="Century"/>
                <a:cs typeface="Century"/>
              </a:rPr>
              <a:t>is </a:t>
            </a:r>
            <a:r>
              <a:rPr sz="2550" spc="-114" dirty="0">
                <a:solidFill>
                  <a:srgbClr val="515151"/>
                </a:solidFill>
                <a:latin typeface="Century"/>
                <a:cs typeface="Century"/>
              </a:rPr>
              <a:t>proportional </a:t>
            </a:r>
            <a:r>
              <a:rPr sz="2550" spc="-95" dirty="0">
                <a:solidFill>
                  <a:srgbClr val="515151"/>
                </a:solidFill>
                <a:latin typeface="Century"/>
                <a:cs typeface="Century"/>
              </a:rPr>
              <a:t>to </a:t>
            </a:r>
            <a:r>
              <a:rPr sz="2550" spc="-100" dirty="0">
                <a:solidFill>
                  <a:srgbClr val="515151"/>
                </a:solidFill>
                <a:latin typeface="Century"/>
                <a:cs typeface="Century"/>
              </a:rPr>
              <a:t>projected </a:t>
            </a:r>
            <a:r>
              <a:rPr sz="2550" spc="-190" dirty="0">
                <a:solidFill>
                  <a:srgbClr val="515151"/>
                </a:solidFill>
                <a:latin typeface="Century"/>
                <a:cs typeface="Century"/>
              </a:rPr>
              <a:t>area </a:t>
            </a:r>
            <a:r>
              <a:rPr sz="2550" spc="-25" dirty="0">
                <a:solidFill>
                  <a:srgbClr val="515151"/>
                </a:solidFill>
                <a:latin typeface="Century"/>
                <a:cs typeface="Century"/>
              </a:rPr>
              <a:t>of </a:t>
            </a:r>
            <a:r>
              <a:rPr sz="2550" spc="-114" dirty="0">
                <a:solidFill>
                  <a:srgbClr val="515151"/>
                </a:solidFill>
                <a:latin typeface="Century"/>
                <a:cs typeface="Century"/>
              </a:rPr>
              <a:t>pixel </a:t>
            </a:r>
            <a:r>
              <a:rPr sz="2550" spc="-215" dirty="0">
                <a:solidFill>
                  <a:srgbClr val="515151"/>
                </a:solidFill>
                <a:latin typeface="Century"/>
                <a:cs typeface="Century"/>
              </a:rPr>
              <a:t>as </a:t>
            </a:r>
            <a:r>
              <a:rPr sz="2550" spc="-165" dirty="0">
                <a:solidFill>
                  <a:srgbClr val="515151"/>
                </a:solidFill>
                <a:latin typeface="Century"/>
                <a:cs typeface="Century"/>
              </a:rPr>
              <a:t>seen  </a:t>
            </a:r>
            <a:r>
              <a:rPr sz="2550" spc="-120" dirty="0">
                <a:solidFill>
                  <a:srgbClr val="515151"/>
                </a:solidFill>
                <a:latin typeface="Century"/>
                <a:cs typeface="Century"/>
              </a:rPr>
              <a:t>from </a:t>
            </a:r>
            <a:r>
              <a:rPr sz="2550" spc="-150" dirty="0">
                <a:solidFill>
                  <a:srgbClr val="515151"/>
                </a:solidFill>
                <a:latin typeface="Century"/>
                <a:cs typeface="Century"/>
              </a:rPr>
              <a:t>aperture, </a:t>
            </a:r>
            <a:r>
              <a:rPr sz="2550" spc="-125" dirty="0">
                <a:solidFill>
                  <a:srgbClr val="515151"/>
                </a:solidFill>
                <a:latin typeface="Century"/>
                <a:cs typeface="Century"/>
              </a:rPr>
              <a:t>which </a:t>
            </a:r>
            <a:r>
              <a:rPr sz="2550" spc="-145" dirty="0">
                <a:solidFill>
                  <a:srgbClr val="515151"/>
                </a:solidFill>
                <a:latin typeface="Century"/>
                <a:cs typeface="Century"/>
              </a:rPr>
              <a:t>also </a:t>
            </a:r>
            <a:r>
              <a:rPr sz="2550" spc="-105" dirty="0">
                <a:solidFill>
                  <a:srgbClr val="515151"/>
                </a:solidFill>
                <a:latin typeface="Century"/>
                <a:cs typeface="Century"/>
              </a:rPr>
              <a:t>drops </a:t>
            </a:r>
            <a:r>
              <a:rPr sz="2550" spc="-215" dirty="0">
                <a:solidFill>
                  <a:srgbClr val="515151"/>
                </a:solidFill>
                <a:latin typeface="Century"/>
                <a:cs typeface="Century"/>
              </a:rPr>
              <a:t>as </a:t>
            </a:r>
            <a:r>
              <a:rPr sz="2550" spc="-65" dirty="0">
                <a:solidFill>
                  <a:srgbClr val="515151"/>
                </a:solidFill>
                <a:latin typeface="Century"/>
                <a:cs typeface="Century"/>
              </a:rPr>
              <a:t>cos</a:t>
            </a:r>
            <a:r>
              <a:rPr sz="2550" spc="335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550" spc="-145" dirty="0">
                <a:solidFill>
                  <a:srgbClr val="515151"/>
                </a:solidFill>
                <a:latin typeface="Arial"/>
                <a:cs typeface="Arial"/>
              </a:rPr>
              <a:t>θ</a:t>
            </a:r>
            <a:endParaRPr sz="2550" dirty="0">
              <a:latin typeface="Arial"/>
              <a:cs typeface="Arial"/>
            </a:endParaRPr>
          </a:p>
          <a:p>
            <a:pPr marL="38100" marR="189230">
              <a:lnSpc>
                <a:spcPts val="2630"/>
              </a:lnSpc>
              <a:spcBef>
                <a:spcPts val="1575"/>
              </a:spcBef>
            </a:pPr>
            <a:r>
              <a:rPr sz="2550" spc="-150" dirty="0">
                <a:solidFill>
                  <a:srgbClr val="515151"/>
                </a:solidFill>
                <a:latin typeface="Century"/>
                <a:cs typeface="Century"/>
              </a:rPr>
              <a:t>irradiance </a:t>
            </a:r>
            <a:r>
              <a:rPr sz="2550" spc="-165" dirty="0">
                <a:solidFill>
                  <a:srgbClr val="515151"/>
                </a:solidFill>
                <a:latin typeface="Century"/>
                <a:cs typeface="Century"/>
              </a:rPr>
              <a:t>is </a:t>
            </a:r>
            <a:r>
              <a:rPr sz="2550" spc="-114" dirty="0">
                <a:solidFill>
                  <a:srgbClr val="515151"/>
                </a:solidFill>
                <a:latin typeface="Century"/>
                <a:cs typeface="Century"/>
              </a:rPr>
              <a:t>proportional </a:t>
            </a:r>
            <a:r>
              <a:rPr sz="2550" spc="-95" dirty="0">
                <a:solidFill>
                  <a:srgbClr val="515151"/>
                </a:solidFill>
                <a:latin typeface="Century"/>
                <a:cs typeface="Century"/>
              </a:rPr>
              <a:t>to </a:t>
            </a:r>
            <a:r>
              <a:rPr sz="2550" spc="-145" dirty="0">
                <a:solidFill>
                  <a:srgbClr val="515151"/>
                </a:solidFill>
                <a:latin typeface="Century"/>
                <a:cs typeface="Century"/>
              </a:rPr>
              <a:t>distance</a:t>
            </a:r>
            <a:r>
              <a:rPr sz="2550" spc="-217" baseline="24509" dirty="0">
                <a:solidFill>
                  <a:srgbClr val="515151"/>
                </a:solidFill>
                <a:latin typeface="Century"/>
                <a:cs typeface="Century"/>
              </a:rPr>
              <a:t>2</a:t>
            </a:r>
            <a:r>
              <a:rPr sz="2550" spc="270" baseline="24509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550" spc="-120" dirty="0">
                <a:solidFill>
                  <a:srgbClr val="515151"/>
                </a:solidFill>
                <a:latin typeface="Century"/>
                <a:cs typeface="Century"/>
              </a:rPr>
              <a:t>from </a:t>
            </a:r>
            <a:r>
              <a:rPr sz="2550" spc="-160" dirty="0">
                <a:solidFill>
                  <a:srgbClr val="515151"/>
                </a:solidFill>
                <a:latin typeface="Century"/>
                <a:cs typeface="Century"/>
              </a:rPr>
              <a:t>aperture </a:t>
            </a:r>
            <a:r>
              <a:rPr sz="2550" spc="-95" dirty="0">
                <a:solidFill>
                  <a:srgbClr val="515151"/>
                </a:solidFill>
                <a:latin typeface="Century"/>
                <a:cs typeface="Century"/>
              </a:rPr>
              <a:t>to </a:t>
            </a:r>
            <a:r>
              <a:rPr sz="2550" spc="-110" dirty="0">
                <a:solidFill>
                  <a:srgbClr val="515151"/>
                </a:solidFill>
                <a:latin typeface="Century"/>
                <a:cs typeface="Century"/>
              </a:rPr>
              <a:t>pixel,  </a:t>
            </a:r>
            <a:r>
              <a:rPr sz="2550" spc="-125" dirty="0">
                <a:solidFill>
                  <a:srgbClr val="515151"/>
                </a:solidFill>
                <a:latin typeface="Century"/>
                <a:cs typeface="Century"/>
              </a:rPr>
              <a:t>which </a:t>
            </a:r>
            <a:r>
              <a:rPr sz="2550" spc="-160" dirty="0">
                <a:solidFill>
                  <a:srgbClr val="515151"/>
                </a:solidFill>
                <a:latin typeface="Century"/>
                <a:cs typeface="Century"/>
              </a:rPr>
              <a:t>rises </a:t>
            </a:r>
            <a:r>
              <a:rPr sz="2550" spc="-215" dirty="0">
                <a:solidFill>
                  <a:srgbClr val="515151"/>
                </a:solidFill>
                <a:latin typeface="Century"/>
                <a:cs typeface="Century"/>
              </a:rPr>
              <a:t>as </a:t>
            </a:r>
            <a:r>
              <a:rPr sz="2550" spc="-65" dirty="0">
                <a:solidFill>
                  <a:srgbClr val="515151"/>
                </a:solidFill>
                <a:latin typeface="Century"/>
                <a:cs typeface="Century"/>
              </a:rPr>
              <a:t>1/cos</a:t>
            </a:r>
            <a:r>
              <a:rPr sz="2550" spc="195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550" spc="-145" dirty="0">
                <a:solidFill>
                  <a:srgbClr val="515151"/>
                </a:solidFill>
                <a:latin typeface="Arial"/>
                <a:cs typeface="Arial"/>
              </a:rPr>
              <a:t>θ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B2024E7-3FC8-BA45-A826-AF131D07BF1E}"/>
              </a:ext>
            </a:extLst>
          </p:cNvPr>
          <p:cNvSpPr txBox="1"/>
          <p:nvPr/>
        </p:nvSpPr>
        <p:spPr>
          <a:xfrm>
            <a:off x="833182" y="5435593"/>
            <a:ext cx="122669" cy="26802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-335" dirty="0">
                <a:solidFill>
                  <a:srgbClr val="515151"/>
                </a:solidFill>
                <a:latin typeface="MS UI Gothic"/>
                <a:cs typeface="MS UI Gothic"/>
              </a:rPr>
              <a:t>✦</a:t>
            </a:r>
            <a:endParaRPr sz="1650" dirty="0">
              <a:latin typeface="MS UI Gothic"/>
              <a:cs typeface="MS UI Gothic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8979EF2-DFA1-CB48-901C-7ADE176E350F}"/>
              </a:ext>
            </a:extLst>
          </p:cNvPr>
          <p:cNvSpPr txBox="1"/>
          <p:nvPr/>
        </p:nvSpPr>
        <p:spPr>
          <a:xfrm>
            <a:off x="1194297" y="5304788"/>
            <a:ext cx="4090861" cy="797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50" spc="-120" dirty="0">
                <a:solidFill>
                  <a:srgbClr val="515151"/>
                </a:solidFill>
                <a:latin typeface="Century"/>
                <a:cs typeface="Century"/>
              </a:rPr>
              <a:t>combining </a:t>
            </a:r>
            <a:r>
              <a:rPr sz="2550" spc="-175" dirty="0">
                <a:solidFill>
                  <a:srgbClr val="515151"/>
                </a:solidFill>
                <a:latin typeface="Century"/>
                <a:cs typeface="Century"/>
              </a:rPr>
              <a:t>all </a:t>
            </a:r>
            <a:r>
              <a:rPr sz="2550" spc="-170" dirty="0">
                <a:solidFill>
                  <a:srgbClr val="515151"/>
                </a:solidFill>
                <a:latin typeface="Century"/>
                <a:cs typeface="Century"/>
              </a:rPr>
              <a:t>these </a:t>
            </a:r>
            <a:r>
              <a:rPr sz="2550" spc="-105" dirty="0">
                <a:solidFill>
                  <a:srgbClr val="515151"/>
                </a:solidFill>
                <a:latin typeface="Century"/>
                <a:cs typeface="Century"/>
              </a:rPr>
              <a:t>effects, </a:t>
            </a:r>
            <a:r>
              <a:rPr sz="2550" spc="-155" dirty="0">
                <a:solidFill>
                  <a:srgbClr val="515151"/>
                </a:solidFill>
                <a:latin typeface="Century"/>
                <a:cs typeface="Century"/>
              </a:rPr>
              <a:t>light </a:t>
            </a:r>
            <a:r>
              <a:rPr sz="2550" spc="-105" dirty="0">
                <a:solidFill>
                  <a:srgbClr val="515151"/>
                </a:solidFill>
                <a:latin typeface="Century"/>
                <a:cs typeface="Century"/>
              </a:rPr>
              <a:t>drops </a:t>
            </a:r>
            <a:r>
              <a:rPr sz="2550" spc="-215" dirty="0">
                <a:solidFill>
                  <a:srgbClr val="515151"/>
                </a:solidFill>
                <a:latin typeface="Century"/>
                <a:cs typeface="Century"/>
              </a:rPr>
              <a:t>as </a:t>
            </a:r>
            <a:r>
              <a:rPr sz="2550" spc="-75" dirty="0">
                <a:solidFill>
                  <a:srgbClr val="515151"/>
                </a:solidFill>
                <a:latin typeface="Century"/>
                <a:cs typeface="Century"/>
              </a:rPr>
              <a:t>cos</a:t>
            </a:r>
            <a:r>
              <a:rPr sz="2550" spc="-112" baseline="24509" dirty="0">
                <a:solidFill>
                  <a:srgbClr val="515151"/>
                </a:solidFill>
                <a:latin typeface="Century"/>
                <a:cs typeface="Century"/>
              </a:rPr>
              <a:t>4</a:t>
            </a:r>
            <a:r>
              <a:rPr sz="2550" spc="434" baseline="24509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550" spc="-145" dirty="0">
                <a:solidFill>
                  <a:srgbClr val="515151"/>
                </a:solidFill>
                <a:latin typeface="Arial"/>
                <a:cs typeface="Arial"/>
              </a:rPr>
              <a:t>θ</a:t>
            </a:r>
            <a:endParaRPr sz="25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9806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1F9B-A2D6-CA4A-B180-B0DAC76C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65" dirty="0"/>
              <a:t>Diffraction </a:t>
            </a:r>
            <a:r>
              <a:rPr lang="en-US" spc="-300" dirty="0"/>
              <a:t>in </a:t>
            </a:r>
            <a:r>
              <a:rPr lang="en-US" spc="-210" dirty="0"/>
              <a:t>photographic</a:t>
            </a:r>
            <a:r>
              <a:rPr lang="en-US" spc="85" dirty="0"/>
              <a:t> </a:t>
            </a:r>
            <a:r>
              <a:rPr lang="en-US" spc="-320" dirty="0"/>
              <a:t>cameras</a:t>
            </a:r>
            <a:endParaRPr lang="en-US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95D3086-76F8-754A-92D3-E8650E16A3B5}"/>
              </a:ext>
            </a:extLst>
          </p:cNvPr>
          <p:cNvSpPr txBox="1"/>
          <p:nvPr/>
        </p:nvSpPr>
        <p:spPr>
          <a:xfrm>
            <a:off x="1541707" y="1398400"/>
            <a:ext cx="6530340" cy="5199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ts val="3204"/>
              </a:lnSpc>
              <a:spcBef>
                <a:spcPts val="100"/>
              </a:spcBef>
              <a:buSzPct val="64912"/>
              <a:buFont typeface="MS UI Gothic"/>
              <a:buChar char="✦"/>
              <a:tabLst>
                <a:tab pos="393700" algn="l"/>
                <a:tab pos="394335" algn="l"/>
              </a:tabLst>
            </a:pPr>
            <a:r>
              <a:rPr sz="2850" spc="-110" dirty="0">
                <a:solidFill>
                  <a:srgbClr val="515151"/>
                </a:solidFill>
                <a:latin typeface="Century"/>
                <a:cs typeface="Century"/>
              </a:rPr>
              <a:t>well-corrected </a:t>
            </a:r>
            <a:r>
              <a:rPr sz="2850" spc="-185" dirty="0">
                <a:solidFill>
                  <a:srgbClr val="515151"/>
                </a:solidFill>
                <a:latin typeface="Century"/>
                <a:cs typeface="Century"/>
              </a:rPr>
              <a:t>lenses </a:t>
            </a:r>
            <a:r>
              <a:rPr sz="2850" spc="-195" dirty="0">
                <a:solidFill>
                  <a:srgbClr val="515151"/>
                </a:solidFill>
                <a:latin typeface="Century"/>
                <a:cs typeface="Century"/>
              </a:rPr>
              <a:t>are</a:t>
            </a:r>
            <a:r>
              <a:rPr sz="2850" spc="50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850" spc="-145" dirty="0">
                <a:solidFill>
                  <a:srgbClr val="515151"/>
                </a:solidFill>
                <a:latin typeface="Century"/>
                <a:cs typeface="Century"/>
              </a:rPr>
              <a:t>called</a:t>
            </a:r>
            <a:endParaRPr sz="2850" dirty="0">
              <a:latin typeface="Century"/>
              <a:cs typeface="Century"/>
            </a:endParaRPr>
          </a:p>
          <a:p>
            <a:pPr marL="393700">
              <a:lnSpc>
                <a:spcPts val="3204"/>
              </a:lnSpc>
            </a:pPr>
            <a:r>
              <a:rPr sz="2850" i="1" spc="-100" dirty="0">
                <a:solidFill>
                  <a:srgbClr val="515151"/>
                </a:solidFill>
                <a:latin typeface="Times New Roman"/>
                <a:cs typeface="Times New Roman"/>
              </a:rPr>
              <a:t>diffraction-limited</a:t>
            </a:r>
            <a:endParaRPr sz="28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800" dirty="0">
              <a:latin typeface="Times New Roman"/>
              <a:cs typeface="Times New Roman"/>
            </a:endParaRPr>
          </a:p>
          <a:p>
            <a:pPr marL="393700" marR="1461135" indent="-381635">
              <a:lnSpc>
                <a:spcPct val="87700"/>
              </a:lnSpc>
              <a:spcBef>
                <a:spcPts val="5"/>
              </a:spcBef>
              <a:buSzPct val="64912"/>
              <a:buFont typeface="MS UI Gothic"/>
              <a:buChar char="✦"/>
              <a:tabLst>
                <a:tab pos="393700" algn="l"/>
                <a:tab pos="394335" algn="l"/>
              </a:tabLst>
            </a:pPr>
            <a:r>
              <a:rPr sz="2850" spc="-195" dirty="0">
                <a:solidFill>
                  <a:srgbClr val="515151"/>
                </a:solidFill>
                <a:latin typeface="Century"/>
                <a:cs typeface="Century"/>
              </a:rPr>
              <a:t>the </a:t>
            </a:r>
            <a:r>
              <a:rPr sz="2850" spc="-204" dirty="0">
                <a:solidFill>
                  <a:srgbClr val="515151"/>
                </a:solidFill>
                <a:latin typeface="Century"/>
                <a:cs typeface="Century"/>
              </a:rPr>
              <a:t>smaller </a:t>
            </a:r>
            <a:r>
              <a:rPr sz="2850" spc="-195" dirty="0">
                <a:solidFill>
                  <a:srgbClr val="515151"/>
                </a:solidFill>
                <a:latin typeface="Century"/>
                <a:cs typeface="Century"/>
              </a:rPr>
              <a:t>the </a:t>
            </a:r>
            <a:r>
              <a:rPr sz="2850" spc="-180" dirty="0">
                <a:solidFill>
                  <a:srgbClr val="515151"/>
                </a:solidFill>
                <a:latin typeface="Century"/>
                <a:cs typeface="Century"/>
              </a:rPr>
              <a:t>aperture </a:t>
            </a:r>
            <a:r>
              <a:rPr sz="2850" spc="85" dirty="0">
                <a:solidFill>
                  <a:srgbClr val="515151"/>
                </a:solidFill>
                <a:latin typeface="Century"/>
                <a:cs typeface="Century"/>
              </a:rPr>
              <a:t>(</a:t>
            </a:r>
            <a:r>
              <a:rPr sz="2850" i="1" spc="85" dirty="0">
                <a:solidFill>
                  <a:srgbClr val="515151"/>
                </a:solidFill>
                <a:latin typeface="Times New Roman"/>
                <a:cs typeface="Times New Roman"/>
              </a:rPr>
              <a:t>A</a:t>
            </a:r>
            <a:r>
              <a:rPr sz="2850" spc="85" dirty="0">
                <a:solidFill>
                  <a:srgbClr val="515151"/>
                </a:solidFill>
                <a:latin typeface="Century"/>
                <a:cs typeface="Century"/>
              </a:rPr>
              <a:t>)  </a:t>
            </a:r>
            <a:r>
              <a:rPr sz="2850" dirty="0">
                <a:solidFill>
                  <a:srgbClr val="515151"/>
                </a:solidFill>
                <a:latin typeface="Century"/>
                <a:cs typeface="Century"/>
              </a:rPr>
              <a:t>(or </a:t>
            </a:r>
            <a:r>
              <a:rPr sz="2850" spc="-195" dirty="0">
                <a:solidFill>
                  <a:srgbClr val="515151"/>
                </a:solidFill>
                <a:latin typeface="Century"/>
                <a:cs typeface="Century"/>
              </a:rPr>
              <a:t>the </a:t>
            </a:r>
            <a:r>
              <a:rPr sz="2850" spc="-135" dirty="0">
                <a:solidFill>
                  <a:srgbClr val="515151"/>
                </a:solidFill>
                <a:latin typeface="Century"/>
                <a:cs typeface="Century"/>
              </a:rPr>
              <a:t>longer </a:t>
            </a:r>
            <a:r>
              <a:rPr sz="2850" spc="-195" dirty="0">
                <a:solidFill>
                  <a:srgbClr val="515151"/>
                </a:solidFill>
                <a:latin typeface="Century"/>
                <a:cs typeface="Century"/>
              </a:rPr>
              <a:t>the </a:t>
            </a:r>
            <a:r>
              <a:rPr sz="2850" spc="-135" dirty="0">
                <a:solidFill>
                  <a:srgbClr val="515151"/>
                </a:solidFill>
                <a:latin typeface="Century"/>
                <a:cs typeface="Century"/>
              </a:rPr>
              <a:t>wavelength),  </a:t>
            </a:r>
            <a:r>
              <a:rPr sz="2850" spc="-195" dirty="0">
                <a:solidFill>
                  <a:srgbClr val="515151"/>
                </a:solidFill>
                <a:latin typeface="Century"/>
                <a:cs typeface="Century"/>
              </a:rPr>
              <a:t>the </a:t>
            </a:r>
            <a:r>
              <a:rPr sz="2850" spc="-170" dirty="0">
                <a:solidFill>
                  <a:srgbClr val="515151"/>
                </a:solidFill>
                <a:latin typeface="Century"/>
                <a:cs typeface="Century"/>
              </a:rPr>
              <a:t>larger </a:t>
            </a:r>
            <a:r>
              <a:rPr sz="2850" spc="-195" dirty="0">
                <a:solidFill>
                  <a:srgbClr val="515151"/>
                </a:solidFill>
                <a:latin typeface="Century"/>
                <a:cs typeface="Century"/>
              </a:rPr>
              <a:t>the </a:t>
            </a:r>
            <a:r>
              <a:rPr sz="2850" spc="-125" dirty="0">
                <a:solidFill>
                  <a:srgbClr val="515151"/>
                </a:solidFill>
                <a:latin typeface="Century"/>
                <a:cs typeface="Century"/>
              </a:rPr>
              <a:t>diffraction</a:t>
            </a:r>
            <a:r>
              <a:rPr sz="2850" spc="220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850" spc="-145" dirty="0">
                <a:solidFill>
                  <a:srgbClr val="515151"/>
                </a:solidFill>
                <a:latin typeface="Century"/>
                <a:cs typeface="Century"/>
              </a:rPr>
              <a:t>blur</a:t>
            </a:r>
            <a:endParaRPr sz="2850" dirty="0">
              <a:latin typeface="Century"/>
              <a:cs typeface="Century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15151"/>
              </a:buClr>
              <a:buFont typeface="MS UI Gothic"/>
              <a:buChar char="✦"/>
            </a:pPr>
            <a:endParaRPr sz="3750" dirty="0">
              <a:latin typeface="Century"/>
              <a:cs typeface="Century"/>
            </a:endParaRPr>
          </a:p>
          <a:p>
            <a:pPr marL="393700" marR="5080" indent="-381635">
              <a:lnSpc>
                <a:spcPts val="2990"/>
              </a:lnSpc>
              <a:spcBef>
                <a:spcPts val="5"/>
              </a:spcBef>
              <a:buSzPct val="64912"/>
              <a:buFont typeface="MS UI Gothic"/>
              <a:buChar char="✦"/>
              <a:tabLst>
                <a:tab pos="393700" algn="l"/>
                <a:tab pos="394335" algn="l"/>
              </a:tabLst>
            </a:pPr>
            <a:r>
              <a:rPr sz="2850" spc="-195" dirty="0">
                <a:solidFill>
                  <a:srgbClr val="515151"/>
                </a:solidFill>
                <a:latin typeface="Century"/>
                <a:cs typeface="Century"/>
              </a:rPr>
              <a:t>the </a:t>
            </a:r>
            <a:r>
              <a:rPr sz="2850" spc="-135" dirty="0">
                <a:solidFill>
                  <a:srgbClr val="515151"/>
                </a:solidFill>
                <a:latin typeface="Century"/>
                <a:cs typeface="Century"/>
              </a:rPr>
              <a:t>longer </a:t>
            </a:r>
            <a:r>
              <a:rPr sz="2850" spc="-195" dirty="0">
                <a:solidFill>
                  <a:srgbClr val="515151"/>
                </a:solidFill>
                <a:latin typeface="Century"/>
                <a:cs typeface="Century"/>
              </a:rPr>
              <a:t>the </a:t>
            </a:r>
            <a:r>
              <a:rPr sz="2850" spc="-165" dirty="0">
                <a:solidFill>
                  <a:srgbClr val="515151"/>
                </a:solidFill>
                <a:latin typeface="Century"/>
                <a:cs typeface="Century"/>
              </a:rPr>
              <a:t>distance </a:t>
            </a:r>
            <a:r>
              <a:rPr sz="2850" spc="-105" dirty="0">
                <a:solidFill>
                  <a:srgbClr val="515151"/>
                </a:solidFill>
                <a:latin typeface="Century"/>
                <a:cs typeface="Century"/>
              </a:rPr>
              <a:t>to </a:t>
            </a:r>
            <a:r>
              <a:rPr sz="2850" spc="-195" dirty="0">
                <a:solidFill>
                  <a:srgbClr val="515151"/>
                </a:solidFill>
                <a:latin typeface="Century"/>
                <a:cs typeface="Century"/>
              </a:rPr>
              <a:t>the </a:t>
            </a:r>
            <a:r>
              <a:rPr sz="2850" spc="-160" dirty="0">
                <a:solidFill>
                  <a:srgbClr val="515151"/>
                </a:solidFill>
                <a:latin typeface="Century"/>
                <a:cs typeface="Century"/>
              </a:rPr>
              <a:t>sensor </a:t>
            </a:r>
            <a:r>
              <a:rPr sz="2850" spc="160" dirty="0">
                <a:solidFill>
                  <a:srgbClr val="515151"/>
                </a:solidFill>
                <a:latin typeface="Century"/>
                <a:cs typeface="Century"/>
              </a:rPr>
              <a:t>( </a:t>
            </a:r>
            <a:r>
              <a:rPr sz="2850" i="1" dirty="0">
                <a:solidFill>
                  <a:srgbClr val="515151"/>
                </a:solidFill>
                <a:latin typeface="Times New Roman"/>
                <a:cs typeface="Times New Roman"/>
              </a:rPr>
              <a:t>f </a:t>
            </a:r>
            <a:r>
              <a:rPr sz="2850" spc="40" dirty="0">
                <a:solidFill>
                  <a:srgbClr val="515151"/>
                </a:solidFill>
                <a:latin typeface="Century"/>
                <a:cs typeface="Century"/>
              </a:rPr>
              <a:t>),  </a:t>
            </a:r>
            <a:r>
              <a:rPr sz="2850" spc="-195" dirty="0">
                <a:solidFill>
                  <a:srgbClr val="515151"/>
                </a:solidFill>
                <a:latin typeface="Century"/>
                <a:cs typeface="Century"/>
              </a:rPr>
              <a:t>the </a:t>
            </a:r>
            <a:r>
              <a:rPr sz="2850" spc="-170" dirty="0">
                <a:solidFill>
                  <a:srgbClr val="515151"/>
                </a:solidFill>
                <a:latin typeface="Century"/>
                <a:cs typeface="Century"/>
              </a:rPr>
              <a:t>larger </a:t>
            </a:r>
            <a:r>
              <a:rPr sz="2850" spc="-195" dirty="0">
                <a:solidFill>
                  <a:srgbClr val="515151"/>
                </a:solidFill>
                <a:latin typeface="Century"/>
                <a:cs typeface="Century"/>
              </a:rPr>
              <a:t>the </a:t>
            </a:r>
            <a:r>
              <a:rPr sz="2850" spc="-145" dirty="0">
                <a:solidFill>
                  <a:srgbClr val="515151"/>
                </a:solidFill>
                <a:latin typeface="Century"/>
                <a:cs typeface="Century"/>
              </a:rPr>
              <a:t>blur </a:t>
            </a:r>
            <a:r>
              <a:rPr sz="2850" spc="-170" dirty="0">
                <a:solidFill>
                  <a:srgbClr val="515151"/>
                </a:solidFill>
                <a:latin typeface="Century"/>
                <a:cs typeface="Century"/>
              </a:rPr>
              <a:t>when </a:t>
            </a:r>
            <a:r>
              <a:rPr sz="2850" spc="-185" dirty="0">
                <a:solidFill>
                  <a:srgbClr val="515151"/>
                </a:solidFill>
                <a:latin typeface="Century"/>
                <a:cs typeface="Century"/>
              </a:rPr>
              <a:t>it </a:t>
            </a:r>
            <a:r>
              <a:rPr sz="2850" spc="-175" dirty="0">
                <a:solidFill>
                  <a:srgbClr val="515151"/>
                </a:solidFill>
                <a:latin typeface="Century"/>
                <a:cs typeface="Century"/>
              </a:rPr>
              <a:t>gets</a:t>
            </a:r>
            <a:r>
              <a:rPr sz="2850" spc="-130" dirty="0">
                <a:solidFill>
                  <a:srgbClr val="515151"/>
                </a:solidFill>
                <a:latin typeface="Century"/>
                <a:cs typeface="Century"/>
              </a:rPr>
              <a:t> </a:t>
            </a:r>
            <a:r>
              <a:rPr sz="2850" spc="-180" dirty="0">
                <a:solidFill>
                  <a:srgbClr val="515151"/>
                </a:solidFill>
                <a:latin typeface="Century"/>
                <a:cs typeface="Century"/>
              </a:rPr>
              <a:t>there</a:t>
            </a:r>
            <a:endParaRPr sz="2850" dirty="0">
              <a:latin typeface="Century"/>
              <a:cs typeface="Century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15151"/>
              </a:buClr>
              <a:buFont typeface="MS UI Gothic"/>
              <a:buChar char="✦"/>
            </a:pPr>
            <a:endParaRPr sz="3800" dirty="0">
              <a:latin typeface="Century"/>
              <a:cs typeface="Century"/>
            </a:endParaRPr>
          </a:p>
          <a:p>
            <a:pPr marL="393700" marR="2524760" indent="-381635">
              <a:lnSpc>
                <a:spcPts val="2920"/>
              </a:lnSpc>
              <a:buSzPct val="64912"/>
              <a:buFont typeface="MS UI Gothic"/>
              <a:buChar char="✦"/>
              <a:tabLst>
                <a:tab pos="393700" algn="l"/>
                <a:tab pos="394335" algn="l"/>
              </a:tabLst>
            </a:pPr>
            <a:r>
              <a:rPr sz="2850" spc="-185" dirty="0">
                <a:solidFill>
                  <a:srgbClr val="515151"/>
                </a:solidFill>
                <a:latin typeface="Century"/>
                <a:cs typeface="Century"/>
              </a:rPr>
              <a:t>thus, </a:t>
            </a:r>
            <a:r>
              <a:rPr sz="2850" spc="-195" dirty="0">
                <a:solidFill>
                  <a:srgbClr val="515151"/>
                </a:solidFill>
                <a:latin typeface="Century"/>
                <a:cs typeface="Century"/>
              </a:rPr>
              <a:t>the </a:t>
            </a:r>
            <a:r>
              <a:rPr sz="2850" spc="-160" dirty="0">
                <a:solidFill>
                  <a:srgbClr val="515151"/>
                </a:solidFill>
                <a:latin typeface="Century"/>
                <a:cs typeface="Century"/>
              </a:rPr>
              <a:t>size </a:t>
            </a:r>
            <a:r>
              <a:rPr sz="2850" spc="-25" dirty="0">
                <a:solidFill>
                  <a:srgbClr val="515151"/>
                </a:solidFill>
                <a:latin typeface="Century"/>
                <a:cs typeface="Century"/>
              </a:rPr>
              <a:t>of </a:t>
            </a:r>
            <a:r>
              <a:rPr sz="2850" spc="-195" dirty="0">
                <a:solidFill>
                  <a:srgbClr val="515151"/>
                </a:solidFill>
                <a:latin typeface="Century"/>
                <a:cs typeface="Century"/>
              </a:rPr>
              <a:t>the </a:t>
            </a:r>
            <a:r>
              <a:rPr sz="2850" spc="-145" dirty="0">
                <a:solidFill>
                  <a:srgbClr val="515151"/>
                </a:solidFill>
                <a:latin typeface="Century"/>
                <a:cs typeface="Century"/>
              </a:rPr>
              <a:t>blur  </a:t>
            </a:r>
            <a:r>
              <a:rPr sz="2850" spc="-175" dirty="0">
                <a:solidFill>
                  <a:srgbClr val="515151"/>
                </a:solidFill>
                <a:latin typeface="Century"/>
                <a:cs typeface="Century"/>
              </a:rPr>
              <a:t>varies </a:t>
            </a:r>
            <a:r>
              <a:rPr sz="2850" spc="-170" dirty="0">
                <a:solidFill>
                  <a:srgbClr val="515151"/>
                </a:solidFill>
                <a:latin typeface="Century"/>
                <a:cs typeface="Century"/>
              </a:rPr>
              <a:t>with </a:t>
            </a:r>
            <a:r>
              <a:rPr sz="2850" i="1" spc="105" dirty="0">
                <a:solidFill>
                  <a:srgbClr val="515151"/>
                </a:solidFill>
                <a:latin typeface="Times New Roman"/>
                <a:cs typeface="Times New Roman"/>
              </a:rPr>
              <a:t>N </a:t>
            </a:r>
            <a:r>
              <a:rPr sz="2850" i="1" spc="-500" dirty="0">
                <a:solidFill>
                  <a:srgbClr val="515151"/>
                </a:solidFill>
                <a:latin typeface="Times New Roman"/>
                <a:cs typeface="Times New Roman"/>
              </a:rPr>
              <a:t>= </a:t>
            </a:r>
            <a:r>
              <a:rPr sz="2850" i="1" dirty="0">
                <a:solidFill>
                  <a:srgbClr val="515151"/>
                </a:solidFill>
                <a:latin typeface="Times New Roman"/>
                <a:cs typeface="Times New Roman"/>
              </a:rPr>
              <a:t>f /</a:t>
            </a:r>
            <a:r>
              <a:rPr sz="2850" i="1" spc="-204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2850" i="1" spc="-50" dirty="0">
                <a:solidFill>
                  <a:srgbClr val="515151"/>
                </a:solidFill>
                <a:latin typeface="Times New Roman"/>
                <a:cs typeface="Times New Roman"/>
              </a:rPr>
              <a:t>A</a:t>
            </a:r>
            <a:endParaRPr sz="2850" dirty="0">
              <a:latin typeface="Times New Roman"/>
              <a:cs typeface="Times New Roman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A173A6D7-9881-9E4C-9CED-6F63BAECDB7F}"/>
              </a:ext>
            </a:extLst>
          </p:cNvPr>
          <p:cNvSpPr/>
          <p:nvPr/>
        </p:nvSpPr>
        <p:spPr>
          <a:xfrm>
            <a:off x="8213124" y="1231900"/>
            <a:ext cx="2755900" cy="576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99F49DCC-0CFB-854E-A314-04DE79580778}"/>
              </a:ext>
            </a:extLst>
          </p:cNvPr>
          <p:cNvSpPr/>
          <p:nvPr/>
        </p:nvSpPr>
        <p:spPr>
          <a:xfrm>
            <a:off x="8276624" y="1282700"/>
            <a:ext cx="2552700" cy="557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0721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A017-5296-6A45-AAFB-45E784396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Camera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A4A4D-951D-B74E-9C67-9F8B9FA0E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73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1828800"/>
            <a:ext cx="519747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 Array</a:t>
            </a:r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1" y="1066800"/>
            <a:ext cx="1909763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8229601" y="3087688"/>
            <a:ext cx="16337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/>
              <a:t>CMOS sensor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52600" y="5787487"/>
            <a:ext cx="5052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sensor cell record</a:t>
            </a:r>
            <a:r>
              <a:rPr lang="en-US" altLang="zh-CN" dirty="0"/>
              <a:t> a small range of orientations</a:t>
            </a:r>
          </a:p>
          <a:p>
            <a:r>
              <a:rPr lang="en-US"/>
              <a:t> amount </a:t>
            </a:r>
            <a:r>
              <a:rPr lang="en-US" dirty="0"/>
              <a:t>of light coming in </a:t>
            </a:r>
          </a:p>
        </p:txBody>
      </p:sp>
      <p:pic>
        <p:nvPicPr>
          <p:cNvPr id="80898" name="Picture 2" descr="Image result for cc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308" y="4132886"/>
            <a:ext cx="2877292" cy="139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154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828800" y="1815042"/>
            <a:ext cx="8565386" cy="1834846"/>
            <a:chOff x="823115" y="2043642"/>
            <a:chExt cx="8565386" cy="1834846"/>
          </a:xfrm>
        </p:grpSpPr>
        <p:pic>
          <p:nvPicPr>
            <p:cNvPr id="6248" name="Picture 10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115" y="2043642"/>
              <a:ext cx="4211526" cy="1834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50" name="Picture 10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0" y="2103120"/>
              <a:ext cx="4359301" cy="17240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1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light rays to pixel values</a:t>
            </a:r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4343400"/>
            <a:ext cx="7772400" cy="2133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dirty="0"/>
              <a:t>Camera response function: the mapping </a:t>
            </a:r>
            <a:r>
              <a:rPr lang="en-US" sz="2400" i="1" dirty="0">
                <a:latin typeface="Times New Roman" pitchFamily="18" charset="0"/>
              </a:rPr>
              <a:t>f</a:t>
            </a:r>
            <a:r>
              <a:rPr lang="en-US" sz="2400" dirty="0"/>
              <a:t>  from irradiance to pixel values</a:t>
            </a:r>
          </a:p>
          <a:p>
            <a:pPr lvl="1"/>
            <a:r>
              <a:rPr lang="en-US" sz="1800" dirty="0"/>
              <a:t>Useful if we want to estimate material properties</a:t>
            </a:r>
          </a:p>
          <a:p>
            <a:pPr lvl="1"/>
            <a:r>
              <a:rPr lang="en-US" sz="1800" dirty="0"/>
              <a:t>Enables us to create high dynamic range images</a:t>
            </a:r>
          </a:p>
          <a:p>
            <a:pPr lvl="1"/>
            <a:r>
              <a:rPr lang="en-US" sz="1800" dirty="0"/>
              <a:t>For more info: P. E. </a:t>
            </a:r>
            <a:r>
              <a:rPr lang="en-US" sz="1800" dirty="0" err="1"/>
              <a:t>Debevec</a:t>
            </a:r>
            <a:r>
              <a:rPr lang="en-US" sz="1800" dirty="0"/>
              <a:t> and J. Malik, </a:t>
            </a:r>
            <a:r>
              <a:rPr lang="en-US" sz="1800" i="1" dirty="0">
                <a:hlinkClick r:id="rId6"/>
              </a:rPr>
              <a:t>Recovering High Dynamic Range Radiance Maps from Photographs</a:t>
            </a:r>
            <a:r>
              <a:rPr lang="en-US" sz="1800" dirty="0"/>
              <a:t>, </a:t>
            </a:r>
            <a:r>
              <a:rPr lang="en-US" sz="1800" i="1" dirty="0"/>
              <a:t>SIGGRAPH 97</a:t>
            </a:r>
            <a:endParaRPr lang="en-US" sz="1800" dirty="0"/>
          </a:p>
          <a:p>
            <a:pPr lvl="1"/>
            <a:endParaRPr lang="en-US" sz="1800" dirty="0"/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4648200" y="1143000"/>
            <a:ext cx="1828800" cy="990600"/>
            <a:chOff x="1248" y="749"/>
            <a:chExt cx="1152" cy="624"/>
          </a:xfrm>
        </p:grpSpPr>
        <p:graphicFrame>
          <p:nvGraphicFramePr>
            <p:cNvPr id="6148" name="Object 20"/>
            <p:cNvGraphicFramePr>
              <a:graphicFrameLocks noChangeAspect="1"/>
            </p:cNvGraphicFramePr>
            <p:nvPr/>
          </p:nvGraphicFramePr>
          <p:xfrm>
            <a:off x="1248" y="749"/>
            <a:ext cx="1152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2" name="Equation" r:id="rId7" imgW="660240" imgH="177480" progId="Equation.3">
                    <p:embed/>
                  </p:oleObj>
                </mc:Choice>
                <mc:Fallback>
                  <p:oleObj name="Equation" r:id="rId7" imgW="660240" imgH="177480" progId="Equation.3">
                    <p:embed/>
                    <p:pic>
                      <p:nvPicPr>
                        <p:cNvPr id="6148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749"/>
                          <a:ext cx="1152" cy="310"/>
                        </a:xfrm>
                        <a:prstGeom prst="rect">
                          <a:avLst/>
                        </a:prstGeom>
                        <a:noFill/>
                        <a:ln w="127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7" name="Freeform 24"/>
            <p:cNvSpPr>
              <a:spLocks/>
            </p:cNvSpPr>
            <p:nvPr/>
          </p:nvSpPr>
          <p:spPr bwMode="auto">
            <a:xfrm>
              <a:off x="1824" y="1065"/>
              <a:ext cx="1" cy="308"/>
            </a:xfrm>
            <a:custGeom>
              <a:avLst/>
              <a:gdLst>
                <a:gd name="T0" fmla="*/ 0 w 1"/>
                <a:gd name="T1" fmla="*/ 0 h 308"/>
                <a:gd name="T2" fmla="*/ 1 w 1"/>
                <a:gd name="T3" fmla="*/ 308 h 308"/>
                <a:gd name="T4" fmla="*/ 0 60000 65536"/>
                <a:gd name="T5" fmla="*/ 0 60000 65536"/>
                <a:gd name="T6" fmla="*/ 0 w 1"/>
                <a:gd name="T7" fmla="*/ 0 h 308"/>
                <a:gd name="T8" fmla="*/ 1 w 1"/>
                <a:gd name="T9" fmla="*/ 308 h 30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08">
                  <a:moveTo>
                    <a:pt x="0" y="0"/>
                  </a:moveTo>
                  <a:lnTo>
                    <a:pt x="1" y="30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7924802" y="2732090"/>
            <a:ext cx="2109788" cy="1223963"/>
            <a:chOff x="4032" y="1754"/>
            <a:chExt cx="1329" cy="771"/>
          </a:xfrm>
        </p:grpSpPr>
        <p:graphicFrame>
          <p:nvGraphicFramePr>
            <p:cNvPr id="6147" name="Object 19"/>
            <p:cNvGraphicFramePr>
              <a:graphicFrameLocks noChangeAspect="1"/>
            </p:cNvGraphicFramePr>
            <p:nvPr/>
          </p:nvGraphicFramePr>
          <p:xfrm>
            <a:off x="4032" y="2178"/>
            <a:ext cx="1329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3" name="Equation" r:id="rId9" imgW="825480" imgH="215640" progId="Equation.3">
                    <p:embed/>
                  </p:oleObj>
                </mc:Choice>
                <mc:Fallback>
                  <p:oleObj name="Equation" r:id="rId9" imgW="825480" imgH="215640" progId="Equation.3">
                    <p:embed/>
                    <p:pic>
                      <p:nvPicPr>
                        <p:cNvPr id="6147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2178"/>
                          <a:ext cx="1329" cy="347"/>
                        </a:xfrm>
                        <a:prstGeom prst="rect">
                          <a:avLst/>
                        </a:prstGeom>
                        <a:noFill/>
                        <a:ln w="127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6" name="Freeform 25"/>
            <p:cNvSpPr>
              <a:spLocks/>
            </p:cNvSpPr>
            <p:nvPr/>
          </p:nvSpPr>
          <p:spPr bwMode="auto">
            <a:xfrm>
              <a:off x="4688" y="1754"/>
              <a:ext cx="592" cy="415"/>
            </a:xfrm>
            <a:custGeom>
              <a:avLst/>
              <a:gdLst>
                <a:gd name="T0" fmla="*/ 0 w 808"/>
                <a:gd name="T1" fmla="*/ 504 h 504"/>
                <a:gd name="T2" fmla="*/ 808 w 808"/>
                <a:gd name="T3" fmla="*/ 0 h 504"/>
                <a:gd name="T4" fmla="*/ 0 60000 65536"/>
                <a:gd name="T5" fmla="*/ 0 60000 65536"/>
                <a:gd name="T6" fmla="*/ 0 w 808"/>
                <a:gd name="T7" fmla="*/ 0 h 504"/>
                <a:gd name="T8" fmla="*/ 808 w 808"/>
                <a:gd name="T9" fmla="*/ 504 h 50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08" h="504">
                  <a:moveTo>
                    <a:pt x="0" y="504"/>
                  </a:moveTo>
                  <a:lnTo>
                    <a:pt x="808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68576" y="2732465"/>
            <a:ext cx="2613025" cy="1382334"/>
            <a:chOff x="1044575" y="2732465"/>
            <a:chExt cx="2613025" cy="1382334"/>
          </a:xfrm>
        </p:grpSpPr>
        <p:graphicFrame>
          <p:nvGraphicFramePr>
            <p:cNvPr id="6149" name="Object 18"/>
            <p:cNvGraphicFramePr>
              <a:graphicFrameLocks noChangeAspect="1"/>
            </p:cNvGraphicFramePr>
            <p:nvPr/>
          </p:nvGraphicFramePr>
          <p:xfrm>
            <a:off x="1044575" y="3125787"/>
            <a:ext cx="2613025" cy="989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4" name="Equation" r:id="rId11" imgW="1473120" imgH="558720" progId="Equation.3">
                    <p:embed/>
                  </p:oleObj>
                </mc:Choice>
                <mc:Fallback>
                  <p:oleObj name="Equation" r:id="rId11" imgW="1473120" imgH="558720" progId="Equation.3">
                    <p:embed/>
                    <p:pic>
                      <p:nvPicPr>
                        <p:cNvPr id="6149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4575" y="3125787"/>
                          <a:ext cx="2613025" cy="989012"/>
                        </a:xfrm>
                        <a:prstGeom prst="rect">
                          <a:avLst/>
                        </a:prstGeom>
                        <a:noFill/>
                        <a:ln w="127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traight Arrow Connector 7"/>
            <p:cNvCxnSpPr/>
            <p:nvPr/>
          </p:nvCxnSpPr>
          <p:spPr bwMode="auto">
            <a:xfrm flipV="1">
              <a:off x="2286000" y="2732465"/>
              <a:ext cx="0" cy="39173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306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Pinhole camera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4419600"/>
            <a:ext cx="7772400" cy="1905000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  <a:defRPr/>
            </a:pPr>
            <a:r>
              <a:rPr lang="en-US" dirty="0"/>
              <a:t>Idea 2: add a barrier to block off most of the rays</a:t>
            </a:r>
          </a:p>
          <a:p>
            <a:pPr lvl="1" eaLnBrk="1" hangingPunct="1">
              <a:defRPr/>
            </a:pPr>
            <a:r>
              <a:rPr lang="en-US" dirty="0"/>
              <a:t>This reduces blurring</a:t>
            </a:r>
          </a:p>
          <a:p>
            <a:pPr lvl="1" eaLnBrk="1" hangingPunct="1">
              <a:defRPr/>
            </a:pPr>
            <a:r>
              <a:rPr lang="en-US" dirty="0"/>
              <a:t>The opening known as the </a:t>
            </a:r>
            <a:r>
              <a:rPr lang="en-US" b="1" dirty="0"/>
              <a:t>aperture</a:t>
            </a:r>
          </a:p>
        </p:txBody>
      </p:sp>
      <p:pic>
        <p:nvPicPr>
          <p:cNvPr id="24580" name="Picture 18" descr="image-pinho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1" y="1524000"/>
            <a:ext cx="5484813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810000" y="2057400"/>
            <a:ext cx="4724400" cy="1524000"/>
            <a:chOff x="1440" y="1296"/>
            <a:chExt cx="2976" cy="960"/>
          </a:xfrm>
        </p:grpSpPr>
        <p:sp>
          <p:nvSpPr>
            <p:cNvPr id="24591" name="Line 21"/>
            <p:cNvSpPr>
              <a:spLocks noChangeShapeType="1"/>
            </p:cNvSpPr>
            <p:nvPr/>
          </p:nvSpPr>
          <p:spPr bwMode="auto">
            <a:xfrm>
              <a:off x="1440" y="1296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2" name="Line 22"/>
            <p:cNvSpPr>
              <a:spLocks noChangeShapeType="1"/>
            </p:cNvSpPr>
            <p:nvPr/>
          </p:nvSpPr>
          <p:spPr bwMode="auto">
            <a:xfrm>
              <a:off x="1440" y="1296"/>
              <a:ext cx="1494" cy="3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3" name="Line 23"/>
            <p:cNvSpPr>
              <a:spLocks noChangeShapeType="1"/>
            </p:cNvSpPr>
            <p:nvPr/>
          </p:nvSpPr>
          <p:spPr bwMode="auto">
            <a:xfrm>
              <a:off x="1440" y="1296"/>
              <a:ext cx="150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4" name="Line 24"/>
            <p:cNvSpPr>
              <a:spLocks noChangeShapeType="1"/>
            </p:cNvSpPr>
            <p:nvPr/>
          </p:nvSpPr>
          <p:spPr bwMode="auto">
            <a:xfrm>
              <a:off x="1440" y="1296"/>
              <a:ext cx="1482" cy="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4114800" y="2495550"/>
            <a:ext cx="4457700" cy="571500"/>
            <a:chOff x="1632" y="1572"/>
            <a:chExt cx="2808" cy="360"/>
          </a:xfrm>
        </p:grpSpPr>
        <p:sp>
          <p:nvSpPr>
            <p:cNvPr id="24587" name="Line 27"/>
            <p:cNvSpPr>
              <a:spLocks noChangeShapeType="1"/>
            </p:cNvSpPr>
            <p:nvPr/>
          </p:nvSpPr>
          <p:spPr bwMode="auto">
            <a:xfrm flipV="1">
              <a:off x="1632" y="1572"/>
              <a:ext cx="1302" cy="10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8" name="Line 28"/>
            <p:cNvSpPr>
              <a:spLocks noChangeShapeType="1"/>
            </p:cNvSpPr>
            <p:nvPr/>
          </p:nvSpPr>
          <p:spPr bwMode="auto">
            <a:xfrm>
              <a:off x="1632" y="1680"/>
              <a:ext cx="1302" cy="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9" name="Line 29"/>
            <p:cNvSpPr>
              <a:spLocks noChangeShapeType="1"/>
            </p:cNvSpPr>
            <p:nvPr/>
          </p:nvSpPr>
          <p:spPr bwMode="auto">
            <a:xfrm>
              <a:off x="1632" y="1680"/>
              <a:ext cx="2808" cy="19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0" name="Line 30"/>
            <p:cNvSpPr>
              <a:spLocks noChangeShapeType="1"/>
            </p:cNvSpPr>
            <p:nvPr/>
          </p:nvSpPr>
          <p:spPr bwMode="auto">
            <a:xfrm>
              <a:off x="1632" y="1680"/>
              <a:ext cx="1302" cy="25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583" name="Oval 31"/>
          <p:cNvSpPr>
            <a:spLocks noChangeArrowheads="1"/>
          </p:cNvSpPr>
          <p:nvPr/>
        </p:nvSpPr>
        <p:spPr bwMode="auto">
          <a:xfrm>
            <a:off x="3765550" y="20256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4584" name="Oval 32"/>
          <p:cNvSpPr>
            <a:spLocks noChangeArrowheads="1"/>
          </p:cNvSpPr>
          <p:nvPr/>
        </p:nvSpPr>
        <p:spPr bwMode="auto">
          <a:xfrm>
            <a:off x="4083050" y="26336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43779" name="Rectangle 35"/>
          <p:cNvSpPr>
            <a:spLocks noChangeArrowheads="1"/>
          </p:cNvSpPr>
          <p:nvPr/>
        </p:nvSpPr>
        <p:spPr bwMode="auto">
          <a:xfrm>
            <a:off x="2209800" y="59436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>
              <a:spcBef>
                <a:spcPct val="20000"/>
              </a:spcBef>
              <a:buFontTx/>
              <a:buChar char="–"/>
            </a:pPr>
            <a:endParaRPr lang="en-US"/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524000" y="6550026"/>
            <a:ext cx="14922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Calibri" pitchFamily="34" charset="0"/>
              </a:rPr>
              <a:t>Slide source: Seitz</a:t>
            </a:r>
          </a:p>
        </p:txBody>
      </p:sp>
    </p:spTree>
    <p:extLst>
      <p:ext uri="{BB962C8B-B14F-4D97-AF65-F5344CB8AC3E}">
        <p14:creationId xmlns:p14="http://schemas.microsoft.com/office/powerpoint/2010/main" val="37847261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79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Pinhole camera</a:t>
            </a:r>
          </a:p>
        </p:txBody>
      </p:sp>
      <p:sp>
        <p:nvSpPr>
          <p:cNvPr id="25603" name="TextBox 30"/>
          <p:cNvSpPr txBox="1">
            <a:spLocks noChangeArrowheads="1"/>
          </p:cNvSpPr>
          <p:nvPr/>
        </p:nvSpPr>
        <p:spPr bwMode="auto">
          <a:xfrm>
            <a:off x="1524000" y="6550026"/>
            <a:ext cx="16081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Calibri" pitchFamily="34" charset="0"/>
              </a:rPr>
              <a:t>Figure from Forsyth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133601"/>
            <a:ext cx="8077200" cy="269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2590800" y="1676400"/>
            <a:ext cx="236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2590800" y="17526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4953000" y="17526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3048001" y="1143000"/>
            <a:ext cx="277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f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2743200" y="5105401"/>
            <a:ext cx="32137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f = focal length</a:t>
            </a:r>
          </a:p>
          <a:p>
            <a:r>
              <a:rPr lang="en-US" sz="2400"/>
              <a:t>c = center of the camera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5181601" y="2971800"/>
            <a:ext cx="32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51697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Projective Geometry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What is lost?</a:t>
            </a:r>
          </a:p>
          <a:p>
            <a:pPr eaLnBrk="1" hangingPunct="1"/>
            <a:r>
              <a:rPr lang="en-US"/>
              <a:t>Length</a:t>
            </a:r>
          </a:p>
          <a:p>
            <a:pPr eaLnBrk="1" hangingPunct="1"/>
            <a:r>
              <a:rPr lang="en-US"/>
              <a:t>Angles</a:t>
            </a: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3276601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rot="5400000">
            <a:off x="3390900" y="4991100"/>
            <a:ext cx="1447800" cy="1219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4692650" y="4892675"/>
            <a:ext cx="3352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3" name="TextBox 26"/>
          <p:cNvSpPr txBox="1">
            <a:spLocks noChangeArrowheads="1"/>
          </p:cNvSpPr>
          <p:nvPr/>
        </p:nvSpPr>
        <p:spPr bwMode="auto">
          <a:xfrm>
            <a:off x="4800601" y="5029200"/>
            <a:ext cx="1622425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>
                <a:solidFill>
                  <a:prstClr val="black"/>
                </a:solidFill>
                <a:latin typeface="Calibri" pitchFamily="34" charset="0"/>
              </a:rPr>
              <a:t>Perpendicular?</a:t>
            </a:r>
          </a:p>
        </p:txBody>
      </p:sp>
      <p:cxnSp>
        <p:nvCxnSpPr>
          <p:cNvPr id="28" name="Straight Connector 27"/>
          <p:cNvCxnSpPr/>
          <p:nvPr/>
        </p:nvCxnSpPr>
        <p:spPr>
          <a:xfrm rot="5400000" flipH="1" flipV="1">
            <a:off x="3733800" y="2725738"/>
            <a:ext cx="3276600" cy="28194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038600" y="3048000"/>
            <a:ext cx="5867400" cy="22860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6" name="TextBox 40"/>
          <p:cNvSpPr txBox="1">
            <a:spLocks noChangeArrowheads="1"/>
          </p:cNvSpPr>
          <p:nvPr/>
        </p:nvSpPr>
        <p:spPr bwMode="auto">
          <a:xfrm>
            <a:off x="6248400" y="3200400"/>
            <a:ext cx="998538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>
                <a:solidFill>
                  <a:prstClr val="black"/>
                </a:solidFill>
                <a:latin typeface="Calibri" pitchFamily="34" charset="0"/>
              </a:rPr>
              <a:t>Parallel?</a:t>
            </a:r>
          </a:p>
        </p:txBody>
      </p:sp>
    </p:spTree>
    <p:extLst>
      <p:ext uri="{BB962C8B-B14F-4D97-AF65-F5344CB8AC3E}">
        <p14:creationId xmlns:p14="http://schemas.microsoft.com/office/powerpoint/2010/main" val="313009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Projective Geometry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What is preserved?</a:t>
            </a:r>
          </a:p>
          <a:p>
            <a:pPr eaLnBrk="1" hangingPunct="1"/>
            <a:r>
              <a:rPr lang="en-US"/>
              <a:t>Straight lines are still straight</a:t>
            </a: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3276601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rot="5400000">
            <a:off x="3390900" y="4991100"/>
            <a:ext cx="1447800" cy="1219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4692650" y="4892675"/>
            <a:ext cx="3352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3733800" y="2725738"/>
            <a:ext cx="3276600" cy="28194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038600" y="3048000"/>
            <a:ext cx="5867400" cy="22860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39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Vanishing points and lines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	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3267076" y="2590800"/>
          <a:ext cx="4962525" cy="372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Photo Editor Photo" r:id="rId4" imgW="9752381" imgH="7314286" progId="">
                  <p:embed/>
                </p:oleObj>
              </mc:Choice>
              <mc:Fallback>
                <p:oleObj name="Photo Editor Photo" r:id="rId4" imgW="9752381" imgH="7314286" progId="">
                  <p:embed/>
                  <p:pic>
                    <p:nvPicPr>
                      <p:cNvPr id="10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7076" y="2590800"/>
                        <a:ext cx="4962525" cy="372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3"/>
          <p:cNvSpPr>
            <a:spLocks noChangeShapeType="1"/>
          </p:cNvSpPr>
          <p:nvPr/>
        </p:nvSpPr>
        <p:spPr bwMode="auto">
          <a:xfrm flipH="1">
            <a:off x="1600200" y="3200400"/>
            <a:ext cx="5029200" cy="12954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 flipV="1">
            <a:off x="1600200" y="4495800"/>
            <a:ext cx="3962400" cy="990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/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H="1">
            <a:off x="1600200" y="4114800"/>
            <a:ext cx="4038600" cy="3810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1600200" y="4495800"/>
            <a:ext cx="4419600" cy="3048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/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1600200" y="4267200"/>
            <a:ext cx="4419600" cy="228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/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6324600" y="4648200"/>
            <a:ext cx="4267200" cy="685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/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6324600" y="3581400"/>
            <a:ext cx="4267200" cy="685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/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6324600" y="4343400"/>
            <a:ext cx="4267200" cy="762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/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6324600" y="4572000"/>
            <a:ext cx="4267200" cy="5334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/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6324600" y="4038600"/>
            <a:ext cx="4267200" cy="304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8766176" y="4953003"/>
            <a:ext cx="1673225" cy="1103313"/>
            <a:chOff x="4562" y="3120"/>
            <a:chExt cx="1054" cy="695"/>
          </a:xfrm>
        </p:grpSpPr>
        <p:sp>
          <p:nvSpPr>
            <p:cNvPr id="1059" name="Text Box 14"/>
            <p:cNvSpPr txBox="1">
              <a:spLocks noChangeArrowheads="1"/>
            </p:cNvSpPr>
            <p:nvPr/>
          </p:nvSpPr>
          <p:spPr bwMode="auto">
            <a:xfrm>
              <a:off x="4562" y="3408"/>
              <a:ext cx="833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Vanishing</a:t>
              </a:r>
            </a:p>
            <a:p>
              <a:pPr algn="ctr" eaLnBrk="1" hangingPunct="1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</p:txBody>
        </p:sp>
        <p:sp>
          <p:nvSpPr>
            <p:cNvPr id="1060" name="Line 15"/>
            <p:cNvSpPr>
              <a:spLocks noChangeShapeType="1"/>
            </p:cNvSpPr>
            <p:nvPr/>
          </p:nvSpPr>
          <p:spPr bwMode="auto">
            <a:xfrm flipV="1">
              <a:off x="4848" y="3120"/>
              <a:ext cx="768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 eaLnBrk="1" hangingPunct="1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1524000" y="4495800"/>
            <a:ext cx="9144000" cy="0"/>
          </a:xfrm>
          <a:prstGeom prst="line">
            <a:avLst/>
          </a:prstGeom>
          <a:noFill/>
          <a:ln w="57150">
            <a:solidFill>
              <a:srgbClr val="00FFFF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524000" y="2743200"/>
            <a:ext cx="1828800" cy="1600200"/>
            <a:chOff x="0" y="1728"/>
            <a:chExt cx="1152" cy="1008"/>
          </a:xfrm>
        </p:grpSpPr>
        <p:sp>
          <p:nvSpPr>
            <p:cNvPr id="1057" name="Text Box 18"/>
            <p:cNvSpPr txBox="1">
              <a:spLocks noChangeArrowheads="1"/>
            </p:cNvSpPr>
            <p:nvPr/>
          </p:nvSpPr>
          <p:spPr bwMode="auto">
            <a:xfrm>
              <a:off x="0" y="1728"/>
              <a:ext cx="1152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b="1">
                  <a:solidFill>
                    <a:srgbClr val="0000FF"/>
                  </a:solidFill>
                  <a:latin typeface="Tahoma" pitchFamily="34" charset="0"/>
                </a:rPr>
                <a:t>Vanishing</a:t>
              </a:r>
            </a:p>
            <a:p>
              <a:pPr algn="ctr" eaLnBrk="1" hangingPunct="1"/>
              <a:r>
                <a:rPr lang="en-US" b="1">
                  <a:solidFill>
                    <a:srgbClr val="333399"/>
                  </a:solidFill>
                  <a:latin typeface="Tahoma" pitchFamily="34" charset="0"/>
                </a:rPr>
                <a:t> </a:t>
              </a:r>
              <a:r>
                <a:rPr lang="en-US" b="1">
                  <a:solidFill>
                    <a:srgbClr val="0000FF"/>
                  </a:solidFill>
                  <a:latin typeface="Tahoma" pitchFamily="34" charset="0"/>
                </a:rPr>
                <a:t>line</a:t>
              </a:r>
            </a:p>
          </p:txBody>
        </p:sp>
        <p:sp>
          <p:nvSpPr>
            <p:cNvPr id="1058" name="Line 19"/>
            <p:cNvSpPr>
              <a:spLocks noChangeShapeType="1"/>
            </p:cNvSpPr>
            <p:nvPr/>
          </p:nvSpPr>
          <p:spPr bwMode="auto">
            <a:xfrm>
              <a:off x="528" y="2208"/>
              <a:ext cx="192" cy="52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 eaLnBrk="1" hangingPunct="1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1568451" y="4451352"/>
            <a:ext cx="1433513" cy="1468438"/>
            <a:chOff x="28" y="2804"/>
            <a:chExt cx="903" cy="925"/>
          </a:xfrm>
        </p:grpSpPr>
        <p:sp>
          <p:nvSpPr>
            <p:cNvPr id="1054" name="Oval 21"/>
            <p:cNvSpPr>
              <a:spLocks noChangeAspect="1" noChangeArrowheads="1"/>
            </p:cNvSpPr>
            <p:nvPr/>
          </p:nvSpPr>
          <p:spPr bwMode="auto">
            <a:xfrm>
              <a:off x="28" y="2804"/>
              <a:ext cx="63" cy="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5" name="Text Box 22"/>
            <p:cNvSpPr txBox="1">
              <a:spLocks noChangeArrowheads="1"/>
            </p:cNvSpPr>
            <p:nvPr/>
          </p:nvSpPr>
          <p:spPr bwMode="auto">
            <a:xfrm>
              <a:off x="98" y="3322"/>
              <a:ext cx="833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Vanishing</a:t>
              </a:r>
            </a:p>
            <a:p>
              <a:pPr algn="ctr" eaLnBrk="1" hangingPunct="1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</p:txBody>
        </p:sp>
        <p:sp>
          <p:nvSpPr>
            <p:cNvPr id="1056" name="Line 23"/>
            <p:cNvSpPr>
              <a:spLocks noChangeShapeType="1"/>
            </p:cNvSpPr>
            <p:nvPr/>
          </p:nvSpPr>
          <p:spPr bwMode="auto">
            <a:xfrm flipH="1" flipV="1">
              <a:off x="96" y="2928"/>
              <a:ext cx="24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 eaLnBrk="1" hangingPunct="1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3962400" y="1981200"/>
            <a:ext cx="0" cy="31242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/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V="1">
            <a:off x="4329113" y="1981200"/>
            <a:ext cx="0" cy="32004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/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V="1">
            <a:off x="4849813" y="1981200"/>
            <a:ext cx="0" cy="33528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/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V="1">
            <a:off x="5638800" y="1981200"/>
            <a:ext cx="0" cy="35052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/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6248400" y="1981200"/>
            <a:ext cx="0" cy="34290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/>
            <a:endParaRPr lang="en-US">
              <a:solidFill>
                <a:prstClr val="black"/>
              </a:solidFill>
            </a:endParaRPr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V="1">
            <a:off x="7467600" y="1981200"/>
            <a:ext cx="0" cy="32766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/>
            <a:endParaRPr lang="en-US">
              <a:solidFill>
                <a:prstClr val="black"/>
              </a:solidFill>
            </a:endParaRPr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V="1">
            <a:off x="6705600" y="1981200"/>
            <a:ext cx="0" cy="20574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7805740" y="1676401"/>
            <a:ext cx="2557463" cy="923925"/>
            <a:chOff x="4080" y="1248"/>
            <a:chExt cx="1611" cy="582"/>
          </a:xfrm>
        </p:grpSpPr>
        <p:sp>
          <p:nvSpPr>
            <p:cNvPr id="1052" name="Text Box 32"/>
            <p:cNvSpPr txBox="1">
              <a:spLocks noChangeArrowheads="1"/>
            </p:cNvSpPr>
            <p:nvPr/>
          </p:nvSpPr>
          <p:spPr bwMode="auto">
            <a:xfrm>
              <a:off x="4229" y="1248"/>
              <a:ext cx="1462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Vertical vanishing</a:t>
              </a:r>
            </a:p>
            <a:p>
              <a:pPr algn="ctr" eaLnBrk="1" hangingPunct="1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  <a:p>
              <a:pPr algn="ctr" eaLnBrk="1" hangingPunct="1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(at infinity)</a:t>
              </a:r>
            </a:p>
          </p:txBody>
        </p:sp>
        <p:sp>
          <p:nvSpPr>
            <p:cNvPr id="1053" name="Line 33"/>
            <p:cNvSpPr>
              <a:spLocks noChangeShapeType="1"/>
            </p:cNvSpPr>
            <p:nvPr/>
          </p:nvSpPr>
          <p:spPr bwMode="auto">
            <a:xfrm flipH="1" flipV="1">
              <a:off x="4080" y="1248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 eaLnBrk="1" hangingPunct="1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51" name="TextBox 36"/>
          <p:cNvSpPr txBox="1">
            <a:spLocks noChangeArrowheads="1"/>
          </p:cNvSpPr>
          <p:nvPr/>
        </p:nvSpPr>
        <p:spPr bwMode="auto">
          <a:xfrm>
            <a:off x="1524001" y="6629401"/>
            <a:ext cx="252569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>
                <a:solidFill>
                  <a:prstClr val="black"/>
                </a:solidFill>
              </a:rPr>
              <a:t>Slide from Efros, Photo from Criminisi</a:t>
            </a:r>
          </a:p>
        </p:txBody>
      </p:sp>
    </p:spTree>
    <p:extLst>
      <p:ext uri="{BB962C8B-B14F-4D97-AF65-F5344CB8AC3E}">
        <p14:creationId xmlns:p14="http://schemas.microsoft.com/office/powerpoint/2010/main" val="1481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7800"/>
            <a:ext cx="9211056" cy="8382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Perspective Projection (pinhole projection)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44" y="1623146"/>
            <a:ext cx="7754112" cy="361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10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1287</Words>
  <Application>Microsoft Macintosh PowerPoint</Application>
  <PresentationFormat>Widescreen</PresentationFormat>
  <Paragraphs>291</Paragraphs>
  <Slides>38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MS UI Gothic</vt:lpstr>
      <vt:lpstr>Arial</vt:lpstr>
      <vt:lpstr>Calibri</vt:lpstr>
      <vt:lpstr>Calibri Light</vt:lpstr>
      <vt:lpstr>Century</vt:lpstr>
      <vt:lpstr>Consolas</vt:lpstr>
      <vt:lpstr>Lucida Sans Unicode</vt:lpstr>
      <vt:lpstr>Symbol</vt:lpstr>
      <vt:lpstr>Tahoma</vt:lpstr>
      <vt:lpstr>Times New Roman</vt:lpstr>
      <vt:lpstr>Verdana</vt:lpstr>
      <vt:lpstr>Office Theme</vt:lpstr>
      <vt:lpstr>Photo Editor Photo</vt:lpstr>
      <vt:lpstr>Equation</vt:lpstr>
      <vt:lpstr>Lecture 1 – Camera Basic</vt:lpstr>
      <vt:lpstr>Pin-hole Camera</vt:lpstr>
      <vt:lpstr>Let’s design a camera</vt:lpstr>
      <vt:lpstr>Pinhole camera</vt:lpstr>
      <vt:lpstr>Pinhole camera</vt:lpstr>
      <vt:lpstr>Projective Geometry</vt:lpstr>
      <vt:lpstr>Projective Geometry</vt:lpstr>
      <vt:lpstr>Vanishing points and lines</vt:lpstr>
      <vt:lpstr>Perspective Projection (pinhole projection)</vt:lpstr>
      <vt:lpstr>Intrinsic Parameters</vt:lpstr>
      <vt:lpstr>Point at normalized image plan</vt:lpstr>
      <vt:lpstr>Intrinsic Parameters</vt:lpstr>
      <vt:lpstr>Intrinsic Parameters</vt:lpstr>
      <vt:lpstr>Extrinsic Parameters:</vt:lpstr>
      <vt:lpstr>Degrees of freedom</vt:lpstr>
      <vt:lpstr>Vanishing points in Pinhole</vt:lpstr>
      <vt:lpstr>Lens</vt:lpstr>
      <vt:lpstr>Cameras and their lenses</vt:lpstr>
      <vt:lpstr>From Gauss’s ray construction  to the Gaussian lens formula</vt:lpstr>
      <vt:lpstr>Circle of confusion (C)</vt:lpstr>
      <vt:lpstr>Depth of field formula</vt:lpstr>
      <vt:lpstr>Depth of field formula</vt:lpstr>
      <vt:lpstr>DoF is quadratic with subject distance</vt:lpstr>
      <vt:lpstr>DoF is linear with F-number</vt:lpstr>
      <vt:lpstr>Hyperfocal distance</vt:lpstr>
      <vt:lpstr>Chromatic aberration</vt:lpstr>
      <vt:lpstr>The chromatic aberrations</vt:lpstr>
      <vt:lpstr>Spherical aberration</vt:lpstr>
      <vt:lpstr>Coma</vt:lpstr>
      <vt:lpstr>Astigmatism</vt:lpstr>
      <vt:lpstr>Algebraic formulation of monochromatic lens aberrations</vt:lpstr>
      <vt:lpstr>Veiling glare</vt:lpstr>
      <vt:lpstr>Flare and ghost images</vt:lpstr>
      <vt:lpstr>Vignetting</vt:lpstr>
      <vt:lpstr>Diffraction in photographic cameras</vt:lpstr>
      <vt:lpstr>Digital Camera</vt:lpstr>
      <vt:lpstr>Sensor Array</vt:lpstr>
      <vt:lpstr>From light rays to pixel values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Wang Peter</cp:lastModifiedBy>
  <cp:revision>55</cp:revision>
  <dcterms:created xsi:type="dcterms:W3CDTF">2020-09-09T08:37:12Z</dcterms:created>
  <dcterms:modified xsi:type="dcterms:W3CDTF">2020-09-09T09:45:25Z</dcterms:modified>
</cp:coreProperties>
</file>